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7" r:id="rId2"/>
    <p:sldId id="261" r:id="rId3"/>
    <p:sldId id="263" r:id="rId4"/>
    <p:sldId id="264" r:id="rId5"/>
    <p:sldId id="262" r:id="rId6"/>
    <p:sldId id="265" r:id="rId7"/>
    <p:sldId id="266" r:id="rId8"/>
    <p:sldId id="259" r:id="rId9"/>
    <p:sldId id="260" r:id="rId10"/>
    <p:sldId id="267" r:id="rId11"/>
    <p:sldId id="273" r:id="rId12"/>
    <p:sldId id="274" r:id="rId13"/>
    <p:sldId id="275" r:id="rId14"/>
    <p:sldId id="276" r:id="rId15"/>
    <p:sldId id="283" r:id="rId16"/>
    <p:sldId id="298" r:id="rId17"/>
    <p:sldId id="285" r:id="rId18"/>
    <p:sldId id="297" r:id="rId19"/>
    <p:sldId id="286" r:id="rId20"/>
    <p:sldId id="287" r:id="rId21"/>
    <p:sldId id="288" r:id="rId22"/>
    <p:sldId id="289" r:id="rId23"/>
    <p:sldId id="277" r:id="rId24"/>
    <p:sldId id="291" r:id="rId25"/>
    <p:sldId id="292" r:id="rId26"/>
    <p:sldId id="293" r:id="rId27"/>
    <p:sldId id="294" r:id="rId28"/>
    <p:sldId id="295" r:id="rId29"/>
    <p:sldId id="299" r:id="rId30"/>
    <p:sldId id="278" r:id="rId31"/>
    <p:sldId id="279" r:id="rId32"/>
    <p:sldId id="280" r:id="rId33"/>
    <p:sldId id="281" r:id="rId34"/>
    <p:sldId id="282" r:id="rId35"/>
    <p:sldId id="272"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9E3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110" d="100"/>
          <a:sy n="110" d="100"/>
        </p:scale>
        <p:origin x="165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spd="med">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spd="med">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27.02.2024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wedg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548680"/>
            <a:ext cx="7632848" cy="1152128"/>
          </a:xfrm>
        </p:spPr>
        <p:style>
          <a:lnRef idx="3">
            <a:schemeClr val="lt1"/>
          </a:lnRef>
          <a:fillRef idx="1">
            <a:schemeClr val="accent1"/>
          </a:fillRef>
          <a:effectRef idx="1">
            <a:schemeClr val="accent1"/>
          </a:effectRef>
          <a:fontRef idx="minor">
            <a:schemeClr val="lt1"/>
          </a:fontRef>
        </p:style>
        <p:txBody>
          <a:bodyPr>
            <a:noAutofit/>
          </a:bodyPr>
          <a:lstStyle/>
          <a:p>
            <a:pPr algn="ctr">
              <a:lnSpc>
                <a:spcPct val="115000"/>
              </a:lnSpc>
              <a:spcAft>
                <a:spcPts val="0"/>
              </a:spcAft>
            </a:pPr>
            <a:r>
              <a:rPr lang="ru-RU"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a typeface="Calibri"/>
                <a:cs typeface="Times New Roman"/>
              </a:rPr>
              <a:t>Мастер-класс для педагогов «</a:t>
            </a:r>
            <a:r>
              <a:rPr lang="ru-RU" sz="280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a typeface="Calibri"/>
                <a:cs typeface="Times New Roman"/>
              </a:rPr>
              <a:t>Здоровьесберегающие</a:t>
            </a:r>
            <a:r>
              <a:rPr lang="ru-RU"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a typeface="Calibri"/>
                <a:cs typeface="Times New Roman"/>
              </a:rPr>
              <a:t> </a:t>
            </a:r>
            <a:r>
              <a:rPr lang="ru-RU"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a typeface="Calibri"/>
                <a:cs typeface="Times New Roman"/>
              </a:rPr>
              <a:t>технологии в </a:t>
            </a:r>
            <a:r>
              <a:rPr lang="ru-RU"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a typeface="Calibri"/>
                <a:cs typeface="Times New Roman"/>
              </a:rPr>
              <a:t>ДОУ</a:t>
            </a:r>
            <a:r>
              <a:rPr lang="ru-RU"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a:ea typeface="Calibri"/>
                <a:cs typeface="Times New Roman"/>
              </a:rPr>
              <a:t>»</a:t>
            </a:r>
            <a:endParaRPr lang="ru-RU"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Calibri"/>
              <a:ea typeface="Calibri"/>
              <a:cs typeface="Times New Roman"/>
            </a:endParaRPr>
          </a:p>
        </p:txBody>
      </p:sp>
      <p:sp>
        <p:nvSpPr>
          <p:cNvPr id="7" name="Прямоугольник 6"/>
          <p:cNvSpPr/>
          <p:nvPr/>
        </p:nvSpPr>
        <p:spPr>
          <a:xfrm>
            <a:off x="5148064" y="4945707"/>
            <a:ext cx="3672408" cy="1200329"/>
          </a:xfrm>
          <a:prstGeom prst="rect">
            <a:avLst/>
          </a:prstGeom>
        </p:spPr>
        <p:txBody>
          <a:bodyPr wrap="square">
            <a:spAutoFit/>
          </a:bodyPr>
          <a:lstStyle/>
          <a:p>
            <a:r>
              <a:rPr lang="ru-RU" b="1" i="1" dirty="0">
                <a:solidFill>
                  <a:srgbClr val="FF0000"/>
                </a:solidFill>
              </a:rPr>
              <a:t>Презентацию подготовила воспитатель:</a:t>
            </a:r>
          </a:p>
          <a:p>
            <a:r>
              <a:rPr lang="ru-RU" b="1" i="1" dirty="0" err="1" smtClean="0">
                <a:solidFill>
                  <a:srgbClr val="FF0000"/>
                </a:solidFill>
              </a:rPr>
              <a:t>Омарова</a:t>
            </a:r>
            <a:r>
              <a:rPr lang="ru-RU" b="1" i="1" dirty="0" smtClean="0">
                <a:solidFill>
                  <a:srgbClr val="FF0000"/>
                </a:solidFill>
              </a:rPr>
              <a:t> Эльмира </a:t>
            </a:r>
            <a:r>
              <a:rPr lang="ru-RU" b="1" i="1" dirty="0" err="1" smtClean="0">
                <a:solidFill>
                  <a:srgbClr val="FF0000"/>
                </a:solidFill>
              </a:rPr>
              <a:t>Сахаватовна</a:t>
            </a:r>
            <a:endParaRPr lang="ru-RU" b="1" i="1" dirty="0">
              <a:solidFill>
                <a:srgbClr val="FF0000"/>
              </a:solidFill>
            </a:endParaRPr>
          </a:p>
          <a:p>
            <a:r>
              <a:rPr lang="ru-RU" b="1" i="1" dirty="0">
                <a:solidFill>
                  <a:srgbClr val="FF0000"/>
                </a:solidFill>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700808"/>
            <a:ext cx="7632848" cy="3244899"/>
          </a:xfrm>
          <a:prstGeom prst="rect">
            <a:avLst/>
          </a:prstGeom>
        </p:spPr>
      </p:pic>
    </p:spTree>
    <p:extLst>
      <p:ext uri="{BB962C8B-B14F-4D97-AF65-F5344CB8AC3E}">
        <p14:creationId xmlns:p14="http://schemas.microsoft.com/office/powerpoint/2010/main" val="8918705"/>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95536" y="1152993"/>
            <a:ext cx="8280920" cy="5507662"/>
          </a:xfrm>
          <a:prstGeom prst="rect">
            <a:avLst/>
          </a:prstGeom>
        </p:spPr>
        <p:txBody>
          <a:bodyPr wrap="square">
            <a:spAutoFit/>
          </a:bodyPr>
          <a:lstStyle/>
          <a:p>
            <a:pPr indent="270510" algn="just">
              <a:lnSpc>
                <a:spcPct val="115000"/>
              </a:lnSpc>
              <a:spcAft>
                <a:spcPts val="0"/>
              </a:spcAft>
            </a:pPr>
            <a:endParaRPr lang="ru-RU" i="1" dirty="0" smtClean="0">
              <a:latin typeface="Times New Roman"/>
              <a:ea typeface="Times New Roman"/>
              <a:cs typeface="Times New Roman"/>
            </a:endParaRPr>
          </a:p>
          <a:p>
            <a:pPr indent="270510" algn="just">
              <a:lnSpc>
                <a:spcPct val="115000"/>
              </a:lnSpc>
              <a:spcAft>
                <a:spcPts val="0"/>
              </a:spcAft>
            </a:pPr>
            <a:endParaRPr lang="ru-RU" i="1" dirty="0">
              <a:latin typeface="Times New Roman"/>
              <a:ea typeface="Times New Roman"/>
              <a:cs typeface="Times New Roman"/>
            </a:endParaRPr>
          </a:p>
          <a:p>
            <a:pPr indent="270510" algn="just">
              <a:lnSpc>
                <a:spcPct val="115000"/>
              </a:lnSpc>
              <a:spcAft>
                <a:spcPts val="0"/>
              </a:spcAft>
            </a:pPr>
            <a:endParaRPr lang="ru-RU" i="1" dirty="0" smtClean="0">
              <a:latin typeface="Times New Roman"/>
              <a:ea typeface="Times New Roman"/>
              <a:cs typeface="Times New Roman"/>
            </a:endParaRPr>
          </a:p>
          <a:p>
            <a:pPr indent="270510" algn="just">
              <a:lnSpc>
                <a:spcPct val="115000"/>
              </a:lnSpc>
              <a:spcAft>
                <a:spcPts val="0"/>
              </a:spcAft>
            </a:pPr>
            <a:endParaRPr lang="ru-RU" i="1" dirty="0">
              <a:latin typeface="Times New Roman"/>
              <a:ea typeface="Times New Roman"/>
              <a:cs typeface="Times New Roman"/>
            </a:endParaRPr>
          </a:p>
          <a:p>
            <a:pPr indent="270510" algn="just">
              <a:lnSpc>
                <a:spcPct val="115000"/>
              </a:lnSpc>
              <a:spcAft>
                <a:spcPts val="0"/>
              </a:spcAft>
            </a:pPr>
            <a:endParaRPr lang="ru-RU" i="1" dirty="0" smtClean="0">
              <a:latin typeface="Times New Roman"/>
              <a:ea typeface="Times New Roman"/>
              <a:cs typeface="Times New Roman"/>
            </a:endParaRPr>
          </a:p>
          <a:p>
            <a:pPr indent="270510" algn="just">
              <a:lnSpc>
                <a:spcPct val="115000"/>
              </a:lnSpc>
              <a:spcAft>
                <a:spcPts val="0"/>
              </a:spcAft>
            </a:pPr>
            <a:endParaRPr lang="ru-RU" i="1" dirty="0">
              <a:latin typeface="Times New Roman"/>
              <a:ea typeface="Times New Roman"/>
              <a:cs typeface="Times New Roman"/>
            </a:endParaRPr>
          </a:p>
          <a:p>
            <a:pPr indent="270510" algn="just">
              <a:lnSpc>
                <a:spcPct val="115000"/>
              </a:lnSpc>
              <a:spcAft>
                <a:spcPts val="0"/>
              </a:spcAft>
            </a:pPr>
            <a:endParaRPr lang="ru-RU" i="1" dirty="0" smtClean="0">
              <a:latin typeface="Times New Roman"/>
              <a:ea typeface="Times New Roman"/>
              <a:cs typeface="Times New Roman"/>
            </a:endParaRPr>
          </a:p>
          <a:p>
            <a:pPr indent="270510" algn="just">
              <a:lnSpc>
                <a:spcPct val="115000"/>
              </a:lnSpc>
              <a:spcAft>
                <a:spcPts val="0"/>
              </a:spcAft>
            </a:pPr>
            <a:r>
              <a:rPr lang="ru-RU" i="1" u="sng" dirty="0" smtClean="0">
                <a:latin typeface="Times New Roman"/>
                <a:ea typeface="Times New Roman"/>
                <a:cs typeface="Times New Roman"/>
              </a:rPr>
              <a:t>Гимнастика </a:t>
            </a:r>
            <a:r>
              <a:rPr lang="ru-RU" i="1" u="sng" dirty="0">
                <a:latin typeface="Times New Roman"/>
                <a:ea typeface="Times New Roman"/>
                <a:cs typeface="Times New Roman"/>
              </a:rPr>
              <a:t>для глаз: </a:t>
            </a:r>
            <a:r>
              <a:rPr lang="ru-RU" b="1" i="1" dirty="0">
                <a:solidFill>
                  <a:srgbClr val="FFC000"/>
                </a:solidFill>
                <a:latin typeface="Times New Roman"/>
                <a:ea typeface="Times New Roman"/>
                <a:cs typeface="Times New Roman"/>
              </a:rPr>
              <a:t>«Солнышко»</a:t>
            </a:r>
            <a:endParaRPr lang="ru-RU" sz="1400" b="1" dirty="0">
              <a:solidFill>
                <a:srgbClr val="FFC000"/>
              </a:solidFill>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Солнышко вставало, солнышко тучки считало.</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Посмотрело вверх, посмотрело вниз,</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Вправо, влево, глазками поморгало</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И закрыло глазки, не хочется солнышку просыпаться!</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Но просыпаться надо.</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Солнышко проснулось, к щёчкам прикоснулось.</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(Дети гладят себя по щекам).</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Лучиками провело и погладило, и погладило.</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(Дети гладят себя по голове).</a:t>
            </a:r>
            <a:endParaRPr lang="ru-RU" sz="1400" dirty="0">
              <a:effectLst/>
              <a:latin typeface="Calibri"/>
              <a:ea typeface="Calibri"/>
              <a:cs typeface="Times New Roman"/>
            </a:endParaRPr>
          </a:p>
        </p:txBody>
      </p:sp>
      <p:pic>
        <p:nvPicPr>
          <p:cNvPr id="10" name="Рисунок 9" descr="https://proprikol.ru/wp-content/uploads/2021/01/kartinki-solnyshko-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8856984" cy="3168352"/>
          </a:xfrm>
          <a:prstGeom prst="rect">
            <a:avLst/>
          </a:prstGeom>
          <a:noFill/>
          <a:ln>
            <a:noFill/>
          </a:ln>
        </p:spPr>
      </p:pic>
    </p:spTree>
    <p:extLst>
      <p:ext uri="{BB962C8B-B14F-4D97-AF65-F5344CB8AC3E}">
        <p14:creationId xmlns:p14="http://schemas.microsoft.com/office/powerpoint/2010/main" val="1206213322"/>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471541"/>
            <a:ext cx="8568952" cy="2003625"/>
          </a:xfrm>
          <a:prstGeom prst="rect">
            <a:avLst/>
          </a:prstGeom>
        </p:spPr>
        <p:txBody>
          <a:bodyPr wrap="square">
            <a:spAutoFit/>
          </a:bodyPr>
          <a:lstStyle/>
          <a:p>
            <a:pPr indent="270510" algn="just">
              <a:lnSpc>
                <a:spcPct val="115000"/>
              </a:lnSpc>
              <a:spcAft>
                <a:spcPts val="0"/>
              </a:spcAft>
            </a:pPr>
            <a:r>
              <a:rPr lang="ru-RU" dirty="0">
                <a:latin typeface="Times New Roman"/>
                <a:ea typeface="Times New Roman"/>
                <a:cs typeface="Times New Roman"/>
              </a:rPr>
              <a:t>Если мы хотим, чтобы у наших детей было хорошее зрение, мы должны на своих занятиях уделять достаточно много времени  гимнастике для глаз.</a:t>
            </a:r>
            <a:endParaRPr lang="ru-RU"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 В своей работе необходимо использовать элементы </a:t>
            </a:r>
            <a:r>
              <a:rPr lang="ru-RU" b="1" i="1" dirty="0">
                <a:solidFill>
                  <a:srgbClr val="C00000"/>
                </a:solidFill>
                <a:latin typeface="Times New Roman"/>
                <a:ea typeface="Times New Roman"/>
                <a:cs typeface="Times New Roman"/>
              </a:rPr>
              <a:t>точечного массажа</a:t>
            </a:r>
            <a:r>
              <a:rPr lang="ru-RU" i="1" dirty="0">
                <a:latin typeface="Times New Roman"/>
                <a:ea typeface="Times New Roman"/>
                <a:cs typeface="Times New Roman"/>
              </a:rPr>
              <a:t>. </a:t>
            </a:r>
            <a:r>
              <a:rPr lang="ru-RU" dirty="0">
                <a:latin typeface="Times New Roman"/>
                <a:ea typeface="Times New Roman"/>
                <a:cs typeface="Times New Roman"/>
              </a:rPr>
              <a:t>Учёным давно известно, что есть связь между участками кожи и внутренними органами. В результате точечного массажа укрепляются защитные силы организма. И он сам начинает вырабатывать «лекарства», которые намного безопаснее таблеток.</a:t>
            </a:r>
            <a:endParaRPr lang="ru-RU" dirty="0">
              <a:effectLst/>
              <a:latin typeface="Calibri"/>
              <a:ea typeface="Calibri"/>
              <a:cs typeface="Times New Roman"/>
            </a:endParaRPr>
          </a:p>
        </p:txBody>
      </p:sp>
      <p:pic>
        <p:nvPicPr>
          <p:cNvPr id="4" name="Рисунок 3" descr="https://proprikol.ru/wp-content/uploads/2019/09/kartinki-dlya-oformleniya-detskogo-sada-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70132"/>
            <a:ext cx="4032449" cy="3071570"/>
          </a:xfrm>
          <a:prstGeom prst="rect">
            <a:avLst/>
          </a:prstGeom>
          <a:noFill/>
          <a:ln>
            <a:noFill/>
          </a:ln>
        </p:spPr>
      </p:pic>
    </p:spTree>
    <p:extLst>
      <p:ext uri="{BB962C8B-B14F-4D97-AF65-F5344CB8AC3E}">
        <p14:creationId xmlns:p14="http://schemas.microsoft.com/office/powerpoint/2010/main" val="1859856361"/>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620688"/>
            <a:ext cx="8568952" cy="5507662"/>
          </a:xfrm>
          <a:prstGeom prst="rect">
            <a:avLst/>
          </a:prstGeom>
        </p:spPr>
        <p:txBody>
          <a:bodyPr wrap="square">
            <a:spAutoFit/>
          </a:bodyPr>
          <a:lstStyle/>
          <a:p>
            <a:pPr indent="270510" algn="just">
              <a:lnSpc>
                <a:spcPct val="115000"/>
              </a:lnSpc>
              <a:spcAft>
                <a:spcPts val="0"/>
              </a:spcAft>
            </a:pPr>
            <a:r>
              <a:rPr lang="ru-RU" b="1" i="1" u="sng" dirty="0">
                <a:solidFill>
                  <a:srgbClr val="00B050"/>
                </a:solidFill>
                <a:latin typeface="Times New Roman"/>
                <a:ea typeface="Times New Roman"/>
                <a:cs typeface="Times New Roman"/>
              </a:rPr>
              <a:t>«Взяли ушки за макушки»</a:t>
            </a:r>
            <a:endParaRPr lang="ru-RU" sz="1400" b="1" u="sng" dirty="0">
              <a:solidFill>
                <a:srgbClr val="00B050"/>
              </a:solidFill>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(самомассаж ушной раковины выполняется большим и указательными пальцами – большой палец находится сзади)</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Взяли ушки за макушки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(большим и указательным пальцами с обеих сторон)</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Потянули…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(несильно потянуть вверх)</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Пощипали…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(несильные нажимы пальцами, с постепенным продвижением вниз)</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Вниз до мочек добежали.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Мочки надо пощипать: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(пощипывание в такт речи)</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Пальцами скорей размять…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(приятным движением разминаем между пальцами)</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Вверх по ушкам проведём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(провести по краю уха, слегка сжимая большим и указательным пальцами) </a:t>
            </a:r>
            <a:endParaRPr lang="ru-RU" sz="1400" dirty="0">
              <a:latin typeface="Calibri"/>
              <a:ea typeface="Calibri"/>
              <a:cs typeface="Times New Roman"/>
            </a:endParaRPr>
          </a:p>
          <a:p>
            <a:pPr indent="270510">
              <a:lnSpc>
                <a:spcPct val="115000"/>
              </a:lnSpc>
              <a:spcAft>
                <a:spcPts val="0"/>
              </a:spcAft>
            </a:pPr>
            <a:r>
              <a:rPr lang="ru-RU" dirty="0">
                <a:latin typeface="Times New Roman"/>
                <a:ea typeface="Times New Roman"/>
                <a:cs typeface="Times New Roman"/>
              </a:rPr>
              <a:t>И к макушкам вновь придём.</a:t>
            </a:r>
            <a:endParaRPr lang="ru-RU" sz="1400" dirty="0">
              <a:effectLst/>
              <a:latin typeface="Calibri"/>
              <a:ea typeface="Calibri"/>
              <a:cs typeface="Times New Roman"/>
            </a:endParaRPr>
          </a:p>
        </p:txBody>
      </p:sp>
      <p:pic>
        <p:nvPicPr>
          <p:cNvPr id="4" name="Рисунок 3" descr="https://i.pinimg.com/originals/ee/08/ef/ee08ef81637400f340b6e8111cf90f4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73017"/>
            <a:ext cx="2520280" cy="1800200"/>
          </a:xfrm>
          <a:prstGeom prst="rect">
            <a:avLst/>
          </a:prstGeom>
          <a:noFill/>
          <a:ln>
            <a:noFill/>
          </a:ln>
        </p:spPr>
      </p:pic>
    </p:spTree>
    <p:extLst>
      <p:ext uri="{BB962C8B-B14F-4D97-AF65-F5344CB8AC3E}">
        <p14:creationId xmlns:p14="http://schemas.microsoft.com/office/powerpoint/2010/main" val="3848728885"/>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340767"/>
            <a:ext cx="8496944" cy="3914918"/>
          </a:xfrm>
          <a:prstGeom prst="rect">
            <a:avLst/>
          </a:prstGeom>
        </p:spPr>
        <p:txBody>
          <a:bodyPr wrap="square">
            <a:spAutoFit/>
          </a:bodyPr>
          <a:lstStyle/>
          <a:p>
            <a:pPr indent="270510" algn="just">
              <a:lnSpc>
                <a:spcPct val="115000"/>
              </a:lnSpc>
              <a:spcAft>
                <a:spcPts val="0"/>
              </a:spcAft>
            </a:pPr>
            <a:r>
              <a:rPr lang="ru-RU" b="1" dirty="0" err="1">
                <a:solidFill>
                  <a:srgbClr val="0070C0"/>
                </a:solidFill>
                <a:latin typeface="Times New Roman"/>
                <a:ea typeface="Times New Roman"/>
                <a:cs typeface="Times New Roman"/>
              </a:rPr>
              <a:t>Кинезиология</a:t>
            </a:r>
            <a:r>
              <a:rPr lang="ru-RU" b="1" dirty="0">
                <a:latin typeface="Times New Roman"/>
                <a:ea typeface="Times New Roman"/>
                <a:cs typeface="Times New Roman"/>
              </a:rPr>
              <a:t> </a:t>
            </a:r>
            <a:r>
              <a:rPr lang="ru-RU" dirty="0">
                <a:latin typeface="Times New Roman"/>
                <a:ea typeface="Times New Roman"/>
                <a:cs typeface="Times New Roman"/>
              </a:rPr>
              <a:t>– наука о развитии головного мозга через определённые двигательные упражнения. Основателями </a:t>
            </a:r>
            <a:r>
              <a:rPr lang="ru-RU" dirty="0" err="1">
                <a:latin typeface="Times New Roman"/>
                <a:ea typeface="Times New Roman"/>
                <a:cs typeface="Times New Roman"/>
              </a:rPr>
              <a:t>кинезиологии</a:t>
            </a:r>
            <a:r>
              <a:rPr lang="ru-RU" dirty="0">
                <a:latin typeface="Times New Roman"/>
                <a:ea typeface="Times New Roman"/>
                <a:cs typeface="Times New Roman"/>
              </a:rPr>
              <a:t> являются  американские педагоги, доктора наук Пол и Гейл </a:t>
            </a:r>
            <a:r>
              <a:rPr lang="ru-RU" dirty="0" err="1">
                <a:latin typeface="Times New Roman"/>
                <a:ea typeface="Times New Roman"/>
                <a:cs typeface="Times New Roman"/>
              </a:rPr>
              <a:t>Деннисоны</a:t>
            </a:r>
            <a:r>
              <a:rPr lang="ru-RU" dirty="0">
                <a:latin typeface="Times New Roman"/>
                <a:ea typeface="Times New Roman"/>
                <a:cs typeface="Times New Roman"/>
              </a:rPr>
              <a:t>.</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 </a:t>
            </a:r>
            <a:r>
              <a:rPr lang="ru-RU" i="1" dirty="0">
                <a:latin typeface="Times New Roman"/>
                <a:ea typeface="Times New Roman"/>
                <a:cs typeface="Times New Roman"/>
              </a:rPr>
              <a:t>Упражнение с педагогами:</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«Кулак-ребро-ладонь»</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«Кулак-ребро-ладонь» - четыре положения руки на плоскости последовательно сменяют друг друга. Выполняется сначала правой рукой, затем левой рукой. Затем двумя руками одновременно.</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Ладошки вверх, </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Ладошки вниз, </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А теперь их на бочок- </a:t>
            </a:r>
            <a:endParaRPr lang="ru-RU" sz="14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И зажали в кулачок.</a:t>
            </a:r>
            <a:endParaRPr lang="ru-RU" sz="1400" dirty="0">
              <a:effectLst/>
              <a:latin typeface="Calibri"/>
              <a:ea typeface="Calibri"/>
              <a:cs typeface="Times New Roman"/>
            </a:endParaRPr>
          </a:p>
        </p:txBody>
      </p:sp>
      <p:pic>
        <p:nvPicPr>
          <p:cNvPr id="4" name="Рисунок 3" descr="https://sun9-21.userapi.com/MFMpLHvt59wxXaukkGFn12cHgvyqtQlbKZTlrA/EeSvqsgggNg.jpg"/>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900570"/>
            <a:ext cx="4248472" cy="2664296"/>
          </a:xfrm>
          <a:prstGeom prst="rect">
            <a:avLst/>
          </a:prstGeom>
          <a:noFill/>
          <a:ln>
            <a:noFill/>
          </a:ln>
        </p:spPr>
      </p:pic>
    </p:spTree>
    <p:extLst>
      <p:ext uri="{BB962C8B-B14F-4D97-AF65-F5344CB8AC3E}">
        <p14:creationId xmlns:p14="http://schemas.microsoft.com/office/powerpoint/2010/main" val="3470486281"/>
      </p:ext>
    </p:extLst>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1" y="1556792"/>
            <a:ext cx="8640960" cy="390684"/>
          </a:xfrm>
          <a:prstGeom prst="rect">
            <a:avLst/>
          </a:prstGeom>
        </p:spPr>
        <p:txBody>
          <a:bodyPr wrap="square">
            <a:spAutoFit/>
          </a:bodyPr>
          <a:lstStyle/>
          <a:p>
            <a:pPr indent="270510" algn="just">
              <a:lnSpc>
                <a:spcPct val="115000"/>
              </a:lnSpc>
              <a:spcAft>
                <a:spcPts val="0"/>
              </a:spcAft>
            </a:pPr>
            <a:r>
              <a:rPr lang="ru-RU" dirty="0" smtClean="0">
                <a:latin typeface="Times New Roman"/>
                <a:ea typeface="Times New Roman"/>
                <a:cs typeface="Times New Roman"/>
              </a:rPr>
              <a:t>.</a:t>
            </a:r>
            <a:endParaRPr lang="ru-RU" sz="1400" dirty="0">
              <a:effectLst/>
              <a:latin typeface="Calibri"/>
              <a:ea typeface="Calibri"/>
              <a:cs typeface="Times New Roman"/>
            </a:endParaRPr>
          </a:p>
        </p:txBody>
      </p:sp>
      <p:pic>
        <p:nvPicPr>
          <p:cNvPr id="5" name="Рисунок 4" descr="https://i.pinimg.com/originals/3b/6f/33/3b6f3303fe4ad4646ae0c1c75c135767.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327"/>
          </a:xfrm>
          <a:prstGeom prst="rect">
            <a:avLst/>
          </a:prstGeom>
          <a:noFill/>
          <a:ln>
            <a:noFill/>
          </a:ln>
        </p:spPr>
      </p:pic>
      <p:sp>
        <p:nvSpPr>
          <p:cNvPr id="6" name="Прямоугольник 5"/>
          <p:cNvSpPr/>
          <p:nvPr/>
        </p:nvSpPr>
        <p:spPr>
          <a:xfrm>
            <a:off x="2286000" y="1630816"/>
            <a:ext cx="4572000" cy="3596369"/>
          </a:xfrm>
          <a:prstGeom prst="rect">
            <a:avLst/>
          </a:prstGeom>
        </p:spPr>
        <p:txBody>
          <a:bodyPr>
            <a:spAutoFit/>
          </a:bodyPr>
          <a:lstStyle/>
          <a:p>
            <a:pPr indent="270510">
              <a:lnSpc>
                <a:spcPct val="115000"/>
              </a:lnSpc>
              <a:spcAft>
                <a:spcPts val="0"/>
              </a:spcAft>
            </a:pPr>
            <a:r>
              <a:rPr lang="ru-RU" dirty="0">
                <a:latin typeface="Times New Roman"/>
                <a:ea typeface="Times New Roman"/>
                <a:cs typeface="Times New Roman"/>
              </a:rPr>
              <a:t>Важную роль в оздоровлении играет </a:t>
            </a:r>
            <a:r>
              <a:rPr lang="ru-RU" b="1" dirty="0">
                <a:solidFill>
                  <a:srgbClr val="0070C0"/>
                </a:solidFill>
                <a:latin typeface="Times New Roman"/>
                <a:ea typeface="Times New Roman"/>
                <a:cs typeface="Times New Roman"/>
              </a:rPr>
              <a:t>развитие</a:t>
            </a:r>
            <a:r>
              <a:rPr lang="ru-RU" dirty="0">
                <a:solidFill>
                  <a:srgbClr val="0070C0"/>
                </a:solidFill>
                <a:latin typeface="Times New Roman"/>
                <a:ea typeface="Times New Roman"/>
                <a:cs typeface="Times New Roman"/>
              </a:rPr>
              <a:t> </a:t>
            </a:r>
            <a:r>
              <a:rPr lang="ru-RU" b="1" dirty="0">
                <a:solidFill>
                  <a:srgbClr val="0070C0"/>
                </a:solidFill>
                <a:latin typeface="Times New Roman"/>
                <a:ea typeface="Times New Roman"/>
                <a:cs typeface="Times New Roman"/>
              </a:rPr>
              <a:t>дыхательного аппарата</a:t>
            </a:r>
            <a:r>
              <a:rPr lang="ru-RU" dirty="0">
                <a:latin typeface="Times New Roman"/>
                <a:ea typeface="Times New Roman"/>
                <a:cs typeface="Times New Roman"/>
              </a:rPr>
              <a:t>. Чем раньше дыхательные упражнения включаются в методику занятий, тем больше их эффект. Дыхательная гимнастика проводится в различных формах физкультурно-оздоровительной работы. У детей активизируется кислородный обмен во всех тканях организма, что способствует нормализации и оптимизации его работы в целом.</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3848042884"/>
      </p:ext>
    </p:extLst>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504" y="764704"/>
            <a:ext cx="8496944" cy="4552015"/>
          </a:xfrm>
          <a:prstGeom prst="rect">
            <a:avLst/>
          </a:prstGeom>
        </p:spPr>
        <p:txBody>
          <a:bodyPr wrap="square">
            <a:spAutoFit/>
          </a:bodyPr>
          <a:lstStyle/>
          <a:p>
            <a:pPr indent="270510" algn="just">
              <a:lnSpc>
                <a:spcPct val="115000"/>
              </a:lnSpc>
              <a:spcAft>
                <a:spcPts val="0"/>
              </a:spcAft>
            </a:pPr>
            <a:r>
              <a:rPr lang="ru-RU" sz="2800" i="1" dirty="0">
                <a:solidFill>
                  <a:srgbClr val="7030A0"/>
                </a:solidFill>
                <a:latin typeface="Times New Roman"/>
                <a:ea typeface="Times New Roman"/>
                <a:cs typeface="Times New Roman"/>
              </a:rPr>
              <a:t>«</a:t>
            </a:r>
            <a:r>
              <a:rPr lang="ru-RU" sz="3600" i="1" dirty="0">
                <a:solidFill>
                  <a:srgbClr val="7030A0"/>
                </a:solidFill>
                <a:latin typeface="Times New Roman"/>
                <a:ea typeface="Times New Roman"/>
                <a:cs typeface="Times New Roman"/>
              </a:rPr>
              <a:t>ЧАСИКИ</a:t>
            </a:r>
            <a:r>
              <a:rPr lang="ru-RU" sz="3600" i="1" dirty="0" smtClean="0">
                <a:solidFill>
                  <a:srgbClr val="7030A0"/>
                </a:solidFill>
                <a:latin typeface="Times New Roman"/>
                <a:ea typeface="Times New Roman"/>
                <a:cs typeface="Times New Roman"/>
              </a:rPr>
              <a:t>»</a:t>
            </a:r>
          </a:p>
          <a:p>
            <a:pPr indent="270510" algn="just">
              <a:lnSpc>
                <a:spcPct val="115000"/>
              </a:lnSpc>
              <a:spcAft>
                <a:spcPts val="0"/>
              </a:spcAft>
            </a:pPr>
            <a:endParaRPr lang="ru-RU" sz="3600" dirty="0">
              <a:solidFill>
                <a:schemeClr val="bg1"/>
              </a:solidFill>
              <a:latin typeface="Calibri"/>
              <a:ea typeface="Calibri"/>
              <a:cs typeface="Times New Roman"/>
            </a:endParaRPr>
          </a:p>
          <a:p>
            <a:pPr indent="270510" algn="just">
              <a:lnSpc>
                <a:spcPct val="115000"/>
              </a:lnSpc>
              <a:spcAft>
                <a:spcPts val="0"/>
              </a:spcAft>
            </a:pPr>
            <a:r>
              <a:rPr lang="ru-RU" sz="3600" dirty="0">
                <a:solidFill>
                  <a:schemeClr val="bg1"/>
                </a:solidFill>
                <a:latin typeface="Times New Roman"/>
                <a:ea typeface="Times New Roman"/>
                <a:cs typeface="Times New Roman"/>
              </a:rPr>
              <a:t>Часики вперёд идут, </a:t>
            </a:r>
            <a:endParaRPr lang="ru-RU" sz="3600" dirty="0">
              <a:solidFill>
                <a:schemeClr val="bg1"/>
              </a:solidFill>
              <a:latin typeface="Calibri"/>
              <a:ea typeface="Calibri"/>
              <a:cs typeface="Times New Roman"/>
            </a:endParaRPr>
          </a:p>
          <a:p>
            <a:pPr indent="270510" algn="just">
              <a:lnSpc>
                <a:spcPct val="115000"/>
              </a:lnSpc>
              <a:spcAft>
                <a:spcPts val="0"/>
              </a:spcAft>
            </a:pPr>
            <a:r>
              <a:rPr lang="ru-RU" sz="3600" dirty="0">
                <a:solidFill>
                  <a:schemeClr val="bg1"/>
                </a:solidFill>
                <a:latin typeface="Times New Roman"/>
                <a:ea typeface="Times New Roman"/>
                <a:cs typeface="Times New Roman"/>
              </a:rPr>
              <a:t>За собою нас ведут.</a:t>
            </a:r>
            <a:endParaRPr lang="ru-RU" sz="3600" dirty="0">
              <a:solidFill>
                <a:schemeClr val="bg1"/>
              </a:solidFill>
              <a:latin typeface="Calibri"/>
              <a:ea typeface="Calibri"/>
              <a:cs typeface="Times New Roman"/>
            </a:endParaRPr>
          </a:p>
          <a:p>
            <a:pPr indent="270510" algn="just">
              <a:lnSpc>
                <a:spcPct val="115000"/>
              </a:lnSpc>
              <a:spcAft>
                <a:spcPts val="0"/>
              </a:spcAft>
            </a:pPr>
            <a:r>
              <a:rPr lang="ru-RU" sz="3600" dirty="0" err="1">
                <a:solidFill>
                  <a:schemeClr val="bg1"/>
                </a:solidFill>
                <a:latin typeface="Times New Roman"/>
                <a:ea typeface="Times New Roman"/>
                <a:cs typeface="Times New Roman"/>
              </a:rPr>
              <a:t>И.п</a:t>
            </a:r>
            <a:r>
              <a:rPr lang="ru-RU" sz="3600" dirty="0">
                <a:solidFill>
                  <a:schemeClr val="bg1"/>
                </a:solidFill>
                <a:latin typeface="Times New Roman"/>
                <a:ea typeface="Times New Roman"/>
                <a:cs typeface="Times New Roman"/>
              </a:rPr>
              <a:t>.- стоя, ноги слегка расставить. </a:t>
            </a:r>
            <a:endParaRPr lang="ru-RU" sz="3600" dirty="0">
              <a:solidFill>
                <a:schemeClr val="bg1"/>
              </a:solidFill>
              <a:latin typeface="Calibri"/>
              <a:ea typeface="Calibri"/>
              <a:cs typeface="Times New Roman"/>
            </a:endParaRPr>
          </a:p>
          <a:p>
            <a:pPr indent="270510" algn="just">
              <a:lnSpc>
                <a:spcPct val="115000"/>
              </a:lnSpc>
              <a:spcAft>
                <a:spcPts val="0"/>
              </a:spcAft>
            </a:pPr>
            <a:r>
              <a:rPr lang="ru-RU" sz="3600" dirty="0">
                <a:solidFill>
                  <a:schemeClr val="bg1"/>
                </a:solidFill>
                <a:latin typeface="Times New Roman"/>
                <a:ea typeface="Times New Roman"/>
                <a:cs typeface="Times New Roman"/>
              </a:rPr>
              <a:t>1- взмах руками вперёд «тик» (вдох) </a:t>
            </a:r>
            <a:endParaRPr lang="ru-RU" sz="3600" dirty="0">
              <a:solidFill>
                <a:schemeClr val="bg1"/>
              </a:solidFill>
              <a:latin typeface="Calibri"/>
              <a:ea typeface="Calibri"/>
              <a:cs typeface="Times New Roman"/>
            </a:endParaRPr>
          </a:p>
          <a:p>
            <a:pPr indent="270510" algn="just">
              <a:lnSpc>
                <a:spcPct val="115000"/>
              </a:lnSpc>
              <a:spcAft>
                <a:spcPts val="0"/>
              </a:spcAft>
            </a:pPr>
            <a:r>
              <a:rPr lang="ru-RU" sz="3600" dirty="0">
                <a:solidFill>
                  <a:schemeClr val="bg1"/>
                </a:solidFill>
                <a:latin typeface="Times New Roman"/>
                <a:ea typeface="Times New Roman"/>
                <a:cs typeface="Times New Roman"/>
              </a:rPr>
              <a:t>2- взмах руками назад «так» (выдох</a:t>
            </a:r>
            <a:r>
              <a:rPr lang="ru-RU" sz="2800" dirty="0">
                <a:solidFill>
                  <a:schemeClr val="bg1"/>
                </a:solidFill>
                <a:latin typeface="Times New Roman"/>
                <a:ea typeface="Times New Roman"/>
                <a:cs typeface="Times New Roman"/>
              </a:rPr>
              <a:t>) </a:t>
            </a:r>
            <a:endParaRPr lang="ru-RU" sz="2800" dirty="0">
              <a:solidFill>
                <a:schemeClr val="bg1"/>
              </a:solidFill>
              <a:effectLst/>
              <a:latin typeface="Calibri"/>
              <a:ea typeface="Calibri"/>
              <a:cs typeface="Times New Roman"/>
            </a:endParaRPr>
          </a:p>
        </p:txBody>
      </p:sp>
      <p:pic>
        <p:nvPicPr>
          <p:cNvPr id="8" name="Рисунок 7" descr="https://fsd.multiurok.ru/html/2018/04/23/s_5add5a4fc1f39/888023_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32656"/>
            <a:ext cx="3672408" cy="3158652"/>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51521" y="1124744"/>
            <a:ext cx="5544616" cy="5001419"/>
          </a:xfrm>
        </p:spPr>
        <p:txBody>
          <a:bodyPr>
            <a:normAutofit/>
          </a:bodyPr>
          <a:lstStyle/>
          <a:p>
            <a:pPr indent="270510" algn="just">
              <a:lnSpc>
                <a:spcPct val="115000"/>
              </a:lnSpc>
              <a:spcAft>
                <a:spcPts val="0"/>
              </a:spcAft>
            </a:pPr>
            <a:r>
              <a:rPr lang="ru-RU" i="1" dirty="0">
                <a:solidFill>
                  <a:srgbClr val="FF0000"/>
                </a:solidFill>
                <a:latin typeface="Times New Roman"/>
                <a:ea typeface="Times New Roman"/>
                <a:cs typeface="Times New Roman"/>
              </a:rPr>
              <a:t>«ПЕТУШОК»</a:t>
            </a:r>
            <a:endParaRPr lang="ru-RU" sz="1800" dirty="0">
              <a:solidFill>
                <a:srgbClr val="FF0000"/>
              </a:solidFill>
              <a:latin typeface="Calibri"/>
              <a:ea typeface="Calibri"/>
              <a:cs typeface="Times New Roman"/>
            </a:endParaRPr>
          </a:p>
          <a:p>
            <a:pPr indent="0">
              <a:lnSpc>
                <a:spcPct val="115000"/>
              </a:lnSpc>
              <a:spcAft>
                <a:spcPts val="0"/>
              </a:spcAft>
              <a:buNone/>
            </a:pPr>
            <a:r>
              <a:rPr lang="ru-RU" dirty="0">
                <a:latin typeface="Times New Roman"/>
                <a:ea typeface="Times New Roman"/>
                <a:cs typeface="Times New Roman"/>
              </a:rPr>
              <a:t>Крыльями взмахнул петух, </a:t>
            </a:r>
            <a:endParaRPr lang="ru-RU" sz="1800" dirty="0">
              <a:latin typeface="Calibri"/>
              <a:ea typeface="Calibri"/>
              <a:cs typeface="Times New Roman"/>
            </a:endParaRPr>
          </a:p>
          <a:p>
            <a:pPr indent="0">
              <a:lnSpc>
                <a:spcPct val="115000"/>
              </a:lnSpc>
              <a:spcAft>
                <a:spcPts val="0"/>
              </a:spcAft>
              <a:buNone/>
            </a:pPr>
            <a:r>
              <a:rPr lang="ru-RU" dirty="0">
                <a:latin typeface="Times New Roman"/>
                <a:ea typeface="Times New Roman"/>
                <a:cs typeface="Times New Roman"/>
              </a:rPr>
              <a:t>Всех нас разбудил он вдруг. </a:t>
            </a:r>
            <a:endParaRPr lang="ru-RU" sz="1800" dirty="0">
              <a:latin typeface="Calibri"/>
              <a:ea typeface="Calibri"/>
              <a:cs typeface="Times New Roman"/>
            </a:endParaRPr>
          </a:p>
          <a:p>
            <a:pPr indent="0">
              <a:lnSpc>
                <a:spcPct val="115000"/>
              </a:lnSpc>
              <a:spcAft>
                <a:spcPts val="0"/>
              </a:spcAft>
              <a:buNone/>
            </a:pPr>
            <a:r>
              <a:rPr lang="ru-RU" dirty="0">
                <a:latin typeface="Times New Roman"/>
                <a:ea typeface="Times New Roman"/>
                <a:cs typeface="Times New Roman"/>
              </a:rPr>
              <a:t>Встать прямо, ноги слегка расставить, </a:t>
            </a:r>
            <a:endParaRPr lang="ru-RU" sz="1800" dirty="0">
              <a:latin typeface="Calibri"/>
              <a:ea typeface="Calibri"/>
              <a:cs typeface="Times New Roman"/>
            </a:endParaRPr>
          </a:p>
          <a:p>
            <a:pPr indent="0">
              <a:lnSpc>
                <a:spcPct val="115000"/>
              </a:lnSpc>
              <a:spcAft>
                <a:spcPts val="0"/>
              </a:spcAft>
              <a:buNone/>
            </a:pPr>
            <a:r>
              <a:rPr lang="ru-RU" dirty="0">
                <a:latin typeface="Times New Roman"/>
                <a:ea typeface="Times New Roman"/>
                <a:cs typeface="Times New Roman"/>
              </a:rPr>
              <a:t>руки в стороны-(вдох), а затем хлопнуть </a:t>
            </a:r>
            <a:r>
              <a:rPr lang="ru-RU" dirty="0" smtClean="0">
                <a:latin typeface="Times New Roman"/>
                <a:ea typeface="Times New Roman"/>
                <a:cs typeface="Times New Roman"/>
              </a:rPr>
              <a:t>ими </a:t>
            </a:r>
            <a:r>
              <a:rPr lang="ru-RU" dirty="0">
                <a:latin typeface="Times New Roman"/>
                <a:ea typeface="Times New Roman"/>
                <a:cs typeface="Times New Roman"/>
              </a:rPr>
              <a:t>по бёдрам, выдыхая произносить «ку-ка-ре-ку»</a:t>
            </a:r>
            <a:endParaRPr lang="ru-RU" sz="1800" dirty="0">
              <a:latin typeface="Calibri"/>
              <a:ea typeface="Calibri"/>
              <a:cs typeface="Times New Roman"/>
            </a:endParaRPr>
          </a:p>
          <a:p>
            <a:pPr indent="0">
              <a:lnSpc>
                <a:spcPct val="115000"/>
              </a:lnSpc>
              <a:spcAft>
                <a:spcPts val="0"/>
              </a:spcAft>
              <a:buNone/>
            </a:pPr>
            <a:r>
              <a:rPr lang="ru-RU" dirty="0">
                <a:latin typeface="Times New Roman"/>
                <a:ea typeface="Times New Roman"/>
                <a:cs typeface="Times New Roman"/>
              </a:rPr>
              <a:t>повторить 5-6 раз. </a:t>
            </a:r>
            <a:endParaRPr lang="ru-RU" sz="1800" dirty="0">
              <a:effectLst/>
              <a:latin typeface="Calibri"/>
              <a:ea typeface="Calibri"/>
              <a:cs typeface="Times New Roman"/>
            </a:endParaRPr>
          </a:p>
        </p:txBody>
      </p:sp>
      <p:pic>
        <p:nvPicPr>
          <p:cNvPr id="8" name="Рисунок 7" descr="https://i.pinimg.com/originals/09/49/69/0949693fc5d51556727245588c10aa9e.png"/>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56992"/>
            <a:ext cx="4968552" cy="3366672"/>
          </a:xfrm>
          <a:prstGeom prst="rect">
            <a:avLst/>
          </a:prstGeom>
          <a:noFill/>
          <a:ln>
            <a:noFill/>
          </a:ln>
        </p:spPr>
      </p:pic>
    </p:spTree>
    <p:extLst>
      <p:ext uri="{BB962C8B-B14F-4D97-AF65-F5344CB8AC3E}">
        <p14:creationId xmlns:p14="http://schemas.microsoft.com/office/powerpoint/2010/main" val="3470250844"/>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eus-www.sway-cdn.com/s/q0jmB5UEFKXdXELE/images/FHVRnO9YWfg8ed?quality=1469&amp;allowAnimation=tru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0"/>
            <a:ext cx="8732186" cy="6480720"/>
          </a:xfrm>
          <a:prstGeom prst="rect">
            <a:avLst/>
          </a:prstGeom>
          <a:noFill/>
          <a:ln>
            <a:noFill/>
          </a:ln>
        </p:spPr>
      </p:pic>
      <p:sp>
        <p:nvSpPr>
          <p:cNvPr id="8" name="Прямоугольник 7"/>
          <p:cNvSpPr/>
          <p:nvPr/>
        </p:nvSpPr>
        <p:spPr>
          <a:xfrm>
            <a:off x="3275856" y="548681"/>
            <a:ext cx="5472608" cy="6038576"/>
          </a:xfrm>
          <a:prstGeom prst="rect">
            <a:avLst/>
          </a:prstGeom>
        </p:spPr>
        <p:txBody>
          <a:bodyPr wrap="square">
            <a:spAutoFit/>
          </a:bodyPr>
          <a:lstStyle/>
          <a:p>
            <a:pPr indent="270510">
              <a:lnSpc>
                <a:spcPct val="115000"/>
              </a:lnSpc>
              <a:spcAft>
                <a:spcPts val="0"/>
              </a:spcAft>
            </a:pPr>
            <a:r>
              <a:rPr lang="ru-RU" sz="2400" dirty="0">
                <a:latin typeface="Times New Roman"/>
                <a:ea typeface="Times New Roman"/>
                <a:cs typeface="Times New Roman"/>
              </a:rPr>
              <a:t>Упражнения дыхательной гимнастики проводятся ежедневно в течение 5 -10 минут в хорошо проветриваемом помещении. Предварительно надо проследить, чтобы дети сделали процедуру очищения носовой полости.</a:t>
            </a:r>
            <a:endParaRPr lang="ru-RU" sz="2400" dirty="0">
              <a:latin typeface="Calibri"/>
              <a:ea typeface="Calibri"/>
              <a:cs typeface="Times New Roman"/>
            </a:endParaRPr>
          </a:p>
          <a:p>
            <a:pPr indent="270510">
              <a:lnSpc>
                <a:spcPct val="115000"/>
              </a:lnSpc>
              <a:spcAft>
                <a:spcPts val="0"/>
              </a:spcAft>
            </a:pPr>
            <a:r>
              <a:rPr lang="ru-RU" sz="2400" dirty="0">
                <a:latin typeface="Times New Roman"/>
                <a:ea typeface="Times New Roman"/>
                <a:cs typeface="Times New Roman"/>
              </a:rPr>
              <a:t>Дыхательную гимнастику не рекомендуется делать детям, имеющим травмы головного мозга, травмы позвоночника, при кровотечениях, при высоком артериальном и внутричерепном давлении, пороках сердца и при некоторых других заболеваниях!</a:t>
            </a:r>
            <a:endParaRPr lang="ru-RU" sz="2400" dirty="0">
              <a:effectLst/>
              <a:latin typeface="Calibri"/>
              <a:ea typeface="Calibri"/>
              <a:cs typeface="Times New Roman"/>
            </a:endParaRP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692697"/>
            <a:ext cx="8352928" cy="4764381"/>
          </a:xfrm>
          <a:prstGeom prst="rect">
            <a:avLst/>
          </a:prstGeom>
        </p:spPr>
        <p:txBody>
          <a:bodyPr wrap="square">
            <a:spAutoFit/>
          </a:bodyPr>
          <a:lstStyle/>
          <a:p>
            <a:pPr indent="270510">
              <a:lnSpc>
                <a:spcPct val="115000"/>
              </a:lnSpc>
              <a:spcAft>
                <a:spcPts val="0"/>
              </a:spcAft>
            </a:pPr>
            <a:r>
              <a:rPr lang="ru-RU" sz="2400" b="1" dirty="0">
                <a:latin typeface="Times New Roman"/>
                <a:ea typeface="Times New Roman"/>
                <a:cs typeface="Times New Roman"/>
              </a:rPr>
              <a:t>Бодрящая гимнастика</a:t>
            </a:r>
            <a:r>
              <a:rPr lang="ru-RU" sz="2400" dirty="0">
                <a:latin typeface="Times New Roman"/>
                <a:ea typeface="Times New Roman"/>
                <a:cs typeface="Times New Roman"/>
              </a:rPr>
              <a:t> проводится ежедневно после дневного сна 5-10 мин. В её комплекс входят упражнения на кроватках на пробуждение, упражнения на коррекцию плоскостопия (хождение по корригирующим дорожкам), воспитания правильной осанки, обширное умывание.</a:t>
            </a:r>
            <a:endParaRPr lang="ru-RU" sz="2400" dirty="0">
              <a:latin typeface="Calibri"/>
              <a:ea typeface="Calibri"/>
              <a:cs typeface="Times New Roman"/>
            </a:endParaRPr>
          </a:p>
          <a:p>
            <a:pPr>
              <a:lnSpc>
                <a:spcPct val="115000"/>
              </a:lnSpc>
              <a:spcAft>
                <a:spcPts val="0"/>
              </a:spcAft>
            </a:pPr>
            <a:r>
              <a:rPr lang="ru-RU" sz="2400" dirty="0">
                <a:latin typeface="Times New Roman"/>
                <a:ea typeface="Times New Roman"/>
                <a:cs typeface="Times New Roman"/>
              </a:rPr>
              <a:t>Глазки открываются,</a:t>
            </a:r>
            <a:br>
              <a:rPr lang="ru-RU" sz="2400" dirty="0">
                <a:latin typeface="Times New Roman"/>
                <a:ea typeface="Times New Roman"/>
                <a:cs typeface="Times New Roman"/>
              </a:rPr>
            </a:br>
            <a:r>
              <a:rPr lang="ru-RU" sz="2400" dirty="0">
                <a:latin typeface="Times New Roman"/>
                <a:ea typeface="Times New Roman"/>
                <a:cs typeface="Times New Roman"/>
              </a:rPr>
              <a:t>Глазки просыпаются,</a:t>
            </a:r>
            <a:br>
              <a:rPr lang="ru-RU" sz="2400" dirty="0">
                <a:latin typeface="Times New Roman"/>
                <a:ea typeface="Times New Roman"/>
                <a:cs typeface="Times New Roman"/>
              </a:rPr>
            </a:br>
            <a:r>
              <a:rPr lang="ru-RU" sz="2400" dirty="0" err="1">
                <a:latin typeface="Times New Roman"/>
                <a:ea typeface="Times New Roman"/>
                <a:cs typeface="Times New Roman"/>
              </a:rPr>
              <a:t>Потягушки</a:t>
            </a:r>
            <a:r>
              <a:rPr lang="ru-RU" sz="2400" dirty="0">
                <a:latin typeface="Times New Roman"/>
                <a:ea typeface="Times New Roman"/>
                <a:cs typeface="Times New Roman"/>
              </a:rPr>
              <a:t> — ножки,</a:t>
            </a:r>
            <a:br>
              <a:rPr lang="ru-RU" sz="2400" dirty="0">
                <a:latin typeface="Times New Roman"/>
                <a:ea typeface="Times New Roman"/>
                <a:cs typeface="Times New Roman"/>
              </a:rPr>
            </a:br>
            <a:r>
              <a:rPr lang="ru-RU" sz="2400" dirty="0" err="1">
                <a:latin typeface="Times New Roman"/>
                <a:ea typeface="Times New Roman"/>
                <a:cs typeface="Times New Roman"/>
              </a:rPr>
              <a:t>Потягушки</a:t>
            </a:r>
            <a:r>
              <a:rPr lang="ru-RU" sz="2400" dirty="0">
                <a:latin typeface="Times New Roman"/>
                <a:ea typeface="Times New Roman"/>
                <a:cs typeface="Times New Roman"/>
              </a:rPr>
              <a:t> — пяточки,</a:t>
            </a:r>
            <a:br>
              <a:rPr lang="ru-RU" sz="2400" dirty="0">
                <a:latin typeface="Times New Roman"/>
                <a:ea typeface="Times New Roman"/>
                <a:cs typeface="Times New Roman"/>
              </a:rPr>
            </a:br>
            <a:r>
              <a:rPr lang="ru-RU" sz="2400" dirty="0">
                <a:latin typeface="Times New Roman"/>
                <a:ea typeface="Times New Roman"/>
                <a:cs typeface="Times New Roman"/>
              </a:rPr>
              <a:t>Ручки и ладошки,</a:t>
            </a:r>
            <a:br>
              <a:rPr lang="ru-RU" sz="2400" dirty="0">
                <a:latin typeface="Times New Roman"/>
                <a:ea typeface="Times New Roman"/>
                <a:cs typeface="Times New Roman"/>
              </a:rPr>
            </a:br>
            <a:r>
              <a:rPr lang="ru-RU" sz="2400" dirty="0">
                <a:latin typeface="Times New Roman"/>
                <a:ea typeface="Times New Roman"/>
                <a:cs typeface="Times New Roman"/>
              </a:rPr>
              <a:t>Сладкие </a:t>
            </a:r>
            <a:r>
              <a:rPr lang="ru-RU" sz="2400" dirty="0" err="1">
                <a:latin typeface="Times New Roman"/>
                <a:ea typeface="Times New Roman"/>
                <a:cs typeface="Times New Roman"/>
              </a:rPr>
              <a:t>ребяточки</a:t>
            </a:r>
            <a:r>
              <a:rPr lang="ru-RU" sz="2400" dirty="0">
                <a:latin typeface="Times New Roman"/>
                <a:ea typeface="Times New Roman"/>
                <a:cs typeface="Times New Roman"/>
              </a:rPr>
              <a:t>!</a:t>
            </a:r>
            <a:endParaRPr lang="ru-RU" sz="2400" dirty="0">
              <a:effectLst/>
              <a:latin typeface="Calibri"/>
              <a:ea typeface="Calibri"/>
              <a:cs typeface="Times New Roman"/>
            </a:endParaRPr>
          </a:p>
        </p:txBody>
      </p:sp>
      <p:pic>
        <p:nvPicPr>
          <p:cNvPr id="8" name="Рисунок 7" descr="https://fsd.multiurok.ru/html/2020/10/06/s_5f7c4840e1856/1533760_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074886"/>
            <a:ext cx="4176464" cy="3450457"/>
          </a:xfrm>
          <a:prstGeom prst="rect">
            <a:avLst/>
          </a:prstGeom>
          <a:noFill/>
          <a:ln>
            <a:noFill/>
          </a:ln>
        </p:spPr>
      </p:pic>
    </p:spTree>
    <p:extLst>
      <p:ext uri="{BB962C8B-B14F-4D97-AF65-F5344CB8AC3E}">
        <p14:creationId xmlns:p14="http://schemas.microsoft.com/office/powerpoint/2010/main" val="3870528951"/>
      </p:ext>
    </p:extLst>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23528" y="3212976"/>
            <a:ext cx="8568951" cy="2913187"/>
          </a:xfrm>
        </p:spPr>
        <p:txBody>
          <a:bodyPr/>
          <a:lstStyle/>
          <a:p>
            <a:pPr indent="0">
              <a:lnSpc>
                <a:spcPct val="115000"/>
              </a:lnSpc>
              <a:spcAft>
                <a:spcPts val="0"/>
              </a:spcAft>
              <a:buNone/>
            </a:pPr>
            <a:r>
              <a:rPr lang="ru-RU" b="1" dirty="0" smtClean="0">
                <a:latin typeface="Times New Roman"/>
                <a:ea typeface="Times New Roman"/>
                <a:cs typeface="Times New Roman"/>
              </a:rPr>
              <a:t>       Утренняя </a:t>
            </a:r>
            <a:r>
              <a:rPr lang="ru-RU" b="1" dirty="0">
                <a:latin typeface="Times New Roman"/>
                <a:ea typeface="Times New Roman"/>
                <a:cs typeface="Times New Roman"/>
              </a:rPr>
              <a:t>гимнастика</a:t>
            </a:r>
            <a:r>
              <a:rPr lang="ru-RU" dirty="0">
                <a:latin typeface="Times New Roman"/>
                <a:ea typeface="Times New Roman"/>
                <a:cs typeface="Times New Roman"/>
              </a:rPr>
              <a:t> проводится ежедневно 6-8 мин. с музыкальным сопровождением. Музыка сопровождает каждое упражнение. У детей при этом формируются ритмические умения и навыки, появляется заряд положительными эмоциями на весь предстоящий день.</a:t>
            </a:r>
            <a:endParaRPr lang="ru-RU" sz="1800" dirty="0">
              <a:latin typeface="Calibri"/>
              <a:ea typeface="Calibri"/>
              <a:cs typeface="Times New Roman"/>
            </a:endParaRPr>
          </a:p>
          <a:p>
            <a:pPr marL="0" indent="0">
              <a:buNone/>
            </a:pPr>
            <a:endParaRPr lang="ru-RU" dirty="0"/>
          </a:p>
        </p:txBody>
      </p:sp>
      <p:pic>
        <p:nvPicPr>
          <p:cNvPr id="8" name="Рисунок 7" descr="https://ruobr.ru/media/program_dod_images/912aca4f66474ed99cb5afb0deeb06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8745"/>
            <a:ext cx="8856984" cy="2662184"/>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7467600" cy="5493224"/>
          </a:xfrm>
        </p:spPr>
        <p:txBody>
          <a:bodyPr>
            <a:normAutofit/>
          </a:bodyPr>
          <a:lstStyle/>
          <a:p>
            <a:pPr>
              <a:lnSpc>
                <a:spcPct val="115000"/>
              </a:lnSpc>
              <a:spcAft>
                <a:spcPts val="0"/>
              </a:spcAft>
            </a:pPr>
            <a:r>
              <a:rPr lang="ru-RU" b="1" dirty="0">
                <a:solidFill>
                  <a:srgbClr val="FF0000"/>
                </a:solidFill>
                <a:latin typeface="Times New Roman"/>
                <a:ea typeface="Calibri"/>
                <a:cs typeface="Times New Roman"/>
              </a:rPr>
              <a:t> </a:t>
            </a:r>
            <a:r>
              <a:rPr lang="ru-RU" sz="3200" b="1" dirty="0">
                <a:solidFill>
                  <a:srgbClr val="FF0000"/>
                </a:solidFill>
                <a:latin typeface="Times New Roman"/>
                <a:ea typeface="Calibri"/>
                <a:cs typeface="Times New Roman"/>
              </a:rPr>
              <a:t>Цель: </a:t>
            </a:r>
            <a:r>
              <a:rPr lang="ru-RU" dirty="0">
                <a:latin typeface="Times New Roman"/>
                <a:ea typeface="Calibri"/>
                <a:cs typeface="Times New Roman"/>
              </a:rPr>
              <a:t>применение </a:t>
            </a:r>
            <a:r>
              <a:rPr lang="ru-RU" dirty="0" err="1">
                <a:latin typeface="Times New Roman"/>
                <a:ea typeface="Calibri"/>
                <a:cs typeface="Times New Roman"/>
              </a:rPr>
              <a:t>здоровьесберегающих</a:t>
            </a:r>
            <a:r>
              <a:rPr lang="ru-RU" dirty="0">
                <a:latin typeface="Times New Roman"/>
                <a:ea typeface="Calibri"/>
                <a:cs typeface="Times New Roman"/>
              </a:rPr>
              <a:t> технологий в </a:t>
            </a:r>
            <a:r>
              <a:rPr lang="ru-RU" dirty="0" err="1">
                <a:latin typeface="Times New Roman"/>
                <a:ea typeface="Calibri"/>
                <a:cs typeface="Times New Roman"/>
              </a:rPr>
              <a:t>воспитательно</a:t>
            </a:r>
            <a:r>
              <a:rPr lang="ru-RU" dirty="0">
                <a:latin typeface="Times New Roman"/>
                <a:ea typeface="Calibri"/>
                <a:cs typeface="Times New Roman"/>
              </a:rPr>
              <a:t>-образовательном процессе. </a:t>
            </a:r>
            <a:endParaRPr lang="ru-RU" sz="1800" dirty="0">
              <a:latin typeface="Calibri"/>
              <a:ea typeface="Calibri"/>
              <a:cs typeface="Times New Roman"/>
            </a:endParaRPr>
          </a:p>
          <a:p>
            <a:pPr marL="0" indent="0" algn="just">
              <a:lnSpc>
                <a:spcPct val="115000"/>
              </a:lnSpc>
              <a:spcAft>
                <a:spcPts val="0"/>
              </a:spcAft>
              <a:buNone/>
            </a:pPr>
            <a:r>
              <a:rPr lang="ru-RU" b="1" dirty="0" smtClean="0">
                <a:latin typeface="Times New Roman"/>
                <a:ea typeface="Calibri"/>
                <a:cs typeface="Times New Roman"/>
              </a:rPr>
              <a:t>    </a:t>
            </a:r>
            <a:r>
              <a:rPr lang="ru-RU" sz="3200" b="1" dirty="0" smtClean="0">
                <a:solidFill>
                  <a:srgbClr val="FFC000"/>
                </a:solidFill>
                <a:latin typeface="Times New Roman"/>
                <a:ea typeface="Calibri"/>
                <a:cs typeface="Times New Roman"/>
              </a:rPr>
              <a:t>Задачи</a:t>
            </a:r>
            <a:r>
              <a:rPr lang="ru-RU" sz="3200" b="1" dirty="0">
                <a:latin typeface="Times New Roman"/>
                <a:ea typeface="Calibri"/>
                <a:cs typeface="Times New Roman"/>
              </a:rPr>
              <a:t>:</a:t>
            </a:r>
            <a:endParaRPr lang="ru-RU" sz="3200" dirty="0">
              <a:latin typeface="Calibri"/>
              <a:ea typeface="Calibri"/>
              <a:cs typeface="Times New Roman"/>
            </a:endParaRPr>
          </a:p>
          <a:p>
            <a:pPr>
              <a:lnSpc>
                <a:spcPct val="115000"/>
              </a:lnSpc>
              <a:spcAft>
                <a:spcPts val="0"/>
              </a:spcAft>
            </a:pPr>
            <a:r>
              <a:rPr lang="ru-RU" dirty="0">
                <a:latin typeface="Times New Roman"/>
                <a:ea typeface="Calibri"/>
                <a:cs typeface="Times New Roman"/>
              </a:rPr>
              <a:t>1. Познакомить педагогов с элементами </a:t>
            </a:r>
            <a:r>
              <a:rPr lang="ru-RU" dirty="0" err="1">
                <a:latin typeface="Times New Roman"/>
                <a:ea typeface="Calibri"/>
                <a:cs typeface="Times New Roman"/>
              </a:rPr>
              <a:t>здоровьесберегающих</a:t>
            </a:r>
            <a:r>
              <a:rPr lang="ru-RU" dirty="0">
                <a:latin typeface="Times New Roman"/>
                <a:ea typeface="Calibri"/>
                <a:cs typeface="Times New Roman"/>
              </a:rPr>
              <a:t> технологий с целью повышения их профессиональной компетентности.</a:t>
            </a:r>
            <a:endParaRPr lang="ru-RU" sz="1800" dirty="0">
              <a:latin typeface="Calibri"/>
              <a:ea typeface="Calibri"/>
              <a:cs typeface="Times New Roman"/>
            </a:endParaRPr>
          </a:p>
          <a:p>
            <a:pPr>
              <a:lnSpc>
                <a:spcPct val="115000"/>
              </a:lnSpc>
              <a:spcAft>
                <a:spcPts val="0"/>
              </a:spcAft>
            </a:pPr>
            <a:r>
              <a:rPr lang="ru-RU" dirty="0">
                <a:latin typeface="Times New Roman"/>
                <a:ea typeface="Calibri"/>
                <a:cs typeface="Times New Roman"/>
              </a:rPr>
              <a:t>2. Способствовать развитию педагогического мышления, создать благоприятную атмосферу для творческой работы всех участников игры.</a:t>
            </a:r>
            <a:endParaRPr lang="ru-RU" dirty="0"/>
          </a:p>
        </p:txBody>
      </p:sp>
      <p:sp>
        <p:nvSpPr>
          <p:cNvPr id="4" name="Заголовок 3"/>
          <p:cNvSpPr>
            <a:spLocks noGrp="1"/>
          </p:cNvSpPr>
          <p:nvPr>
            <p:ph type="title"/>
          </p:nvPr>
        </p:nvSpPr>
        <p:spPr>
          <a:xfrm flipH="1">
            <a:off x="0" y="332656"/>
            <a:ext cx="251520" cy="216024"/>
          </a:xfrm>
        </p:spPr>
        <p:txBody>
          <a:bodyPr>
            <a:normAutofit fontScale="90000"/>
          </a:bodyPr>
          <a:lstStyle/>
          <a:p>
            <a:endParaRPr lang="ru-RU" dirty="0"/>
          </a:p>
        </p:txBody>
      </p:sp>
    </p:spTree>
    <p:extLst>
      <p:ext uri="{BB962C8B-B14F-4D97-AF65-F5344CB8AC3E}">
        <p14:creationId xmlns:p14="http://schemas.microsoft.com/office/powerpoint/2010/main" val="4046217752"/>
      </p:ext>
    </p:extLst>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872067" y="3140967"/>
            <a:ext cx="7408333" cy="2985195"/>
          </a:xfrm>
        </p:spPr>
        <p:txBody>
          <a:bodyPr/>
          <a:lstStyle/>
          <a:p>
            <a:pPr indent="0">
              <a:lnSpc>
                <a:spcPct val="115000"/>
              </a:lnSpc>
              <a:spcAft>
                <a:spcPts val="0"/>
              </a:spcAft>
              <a:buNone/>
            </a:pPr>
            <a:r>
              <a:rPr lang="ru-RU" b="1" dirty="0" smtClean="0">
                <a:latin typeface="Times New Roman"/>
                <a:ea typeface="Times New Roman"/>
                <a:cs typeface="Times New Roman"/>
              </a:rPr>
              <a:t>   Физкультурные </a:t>
            </a:r>
            <a:r>
              <a:rPr lang="ru-RU" b="1" dirty="0">
                <a:latin typeface="Times New Roman"/>
                <a:ea typeface="Times New Roman"/>
                <a:cs typeface="Times New Roman"/>
              </a:rPr>
              <a:t>занятия</a:t>
            </a:r>
            <a:r>
              <a:rPr lang="ru-RU" dirty="0">
                <a:latin typeface="Times New Roman"/>
                <a:ea typeface="Times New Roman"/>
                <a:cs typeface="Times New Roman"/>
              </a:rPr>
              <a:t> проводятся 2 раза в неделю по 15 мин. в соответствии программой, по которой работает ДОУ. Они направлены на обучение двигательным умениям и навыкам. Регулярные занятия физкультурой укрепляют организм и способствуют повышению иммунитета.</a:t>
            </a:r>
            <a:endParaRPr lang="ru-RU" sz="1800" dirty="0">
              <a:latin typeface="Calibri"/>
              <a:ea typeface="Calibri"/>
              <a:cs typeface="Times New Roman"/>
            </a:endParaRPr>
          </a:p>
          <a:p>
            <a:endParaRPr lang="ru-RU" dirty="0"/>
          </a:p>
        </p:txBody>
      </p:sp>
      <p:pic>
        <p:nvPicPr>
          <p:cNvPr id="8" name="Рисунок 7" descr="https://fsd.multiurok.ru/html/2020/10/06/s_5f7c4840e1856/1533760_1.png"/>
          <p:cNvPicPr/>
          <p:nvPr/>
        </p:nvPicPr>
        <p:blipFill>
          <a:blip r:embed="rId2">
            <a:extLst>
              <a:ext uri="{28A0092B-C50C-407E-A947-70E740481C1C}">
                <a14:useLocalDpi xmlns:a14="http://schemas.microsoft.com/office/drawing/2010/main" val="0"/>
              </a:ext>
            </a:extLst>
          </a:blip>
          <a:srcRect/>
          <a:stretch>
            <a:fillRect/>
          </a:stretch>
        </p:blipFill>
        <p:spPr bwMode="auto">
          <a:xfrm>
            <a:off x="683569" y="260648"/>
            <a:ext cx="7992888" cy="2952327"/>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descr="https://1.bp.blogspot.com/-3S4KapMGq0Q/YPFXo32_LWI/AAAAAAAAAog/HPra0kSAZZ82VWX8KJDZ3__igg7MwA2agCLcBGAsYHQ/w1200-h630-p-k-no-nu/image1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59" cy="6192688"/>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332656"/>
            <a:ext cx="8640960" cy="6048672"/>
          </a:xfrm>
        </p:spPr>
        <p:txBody>
          <a:bodyPr>
            <a:normAutofit fontScale="92500"/>
          </a:bodyPr>
          <a:lstStyle/>
          <a:p>
            <a:pPr indent="0">
              <a:lnSpc>
                <a:spcPct val="115000"/>
              </a:lnSpc>
              <a:spcAft>
                <a:spcPts val="0"/>
              </a:spcAft>
              <a:buNone/>
            </a:pPr>
            <a:r>
              <a:rPr lang="ru-RU" b="1" dirty="0" smtClean="0">
                <a:latin typeface="Times New Roman"/>
                <a:ea typeface="Times New Roman"/>
                <a:cs typeface="Times New Roman"/>
              </a:rPr>
              <a:t>   </a:t>
            </a:r>
          </a:p>
          <a:p>
            <a:pPr indent="0">
              <a:lnSpc>
                <a:spcPct val="115000"/>
              </a:lnSpc>
              <a:spcAft>
                <a:spcPts val="0"/>
              </a:spcAft>
              <a:buNone/>
            </a:pPr>
            <a:r>
              <a:rPr lang="ru-RU" b="1" dirty="0" smtClean="0">
                <a:latin typeface="Times New Roman"/>
                <a:ea typeface="Times New Roman"/>
                <a:cs typeface="Times New Roman"/>
              </a:rPr>
              <a:t> </a:t>
            </a:r>
            <a:r>
              <a:rPr lang="ru-RU" sz="2600" b="1" dirty="0" smtClean="0">
                <a:latin typeface="Times New Roman"/>
                <a:ea typeface="Times New Roman"/>
                <a:cs typeface="Times New Roman"/>
              </a:rPr>
              <a:t>Артикуляционная </a:t>
            </a:r>
            <a:r>
              <a:rPr lang="ru-RU" sz="2600" b="1" dirty="0">
                <a:latin typeface="Times New Roman"/>
                <a:ea typeface="Times New Roman"/>
                <a:cs typeface="Times New Roman"/>
              </a:rPr>
              <a:t>гимнастика</a:t>
            </a:r>
            <a:r>
              <a:rPr lang="ru-RU" dirty="0">
                <a:latin typeface="Times New Roman"/>
                <a:ea typeface="Times New Roman"/>
                <a:cs typeface="Times New Roman"/>
              </a:rPr>
              <a:t> – это совокупность специальных упражнений, направленных на укрепление мышц артикуляционного аппарата, развитие силы, подвижности и </a:t>
            </a:r>
            <a:r>
              <a:rPr lang="ru-RU" dirty="0" err="1">
                <a:latin typeface="Times New Roman"/>
                <a:ea typeface="Times New Roman"/>
                <a:cs typeface="Times New Roman"/>
              </a:rPr>
              <a:t>дифференцированности</a:t>
            </a:r>
            <a:r>
              <a:rPr lang="ru-RU" dirty="0">
                <a:latin typeface="Times New Roman"/>
                <a:ea typeface="Times New Roman"/>
                <a:cs typeface="Times New Roman"/>
              </a:rPr>
              <a:t> движений органов, участвующих в речевом процессе. Артикуляционная гимнастика выполняется с детьми ежедневно 3-4 раза в день по 3 - 5 минут, желательно перед зеркалом. Не следует предлагать детям более 2-3 упражнений за один раз. При отборе упражнений для артикуляционной гимнастики надо соблюдать определённую последовательность, идти от простых к более сложным. Проводить их лучше эмоционально, в игровой форме. Артикуляционную гимнастику выполняют сидя, так как в таком положении у ребёнка прямая спина, тело не напряжено, руки и ноги находятся в спокойном положении. Начинать надо с упражнений для губ.</a:t>
            </a:r>
            <a:endParaRPr lang="ru-RU" sz="1800" dirty="0">
              <a:latin typeface="Calibri"/>
              <a:ea typeface="Calibri"/>
              <a:cs typeface="Times New Roman"/>
            </a:endParaRPr>
          </a:p>
          <a:p>
            <a:pPr marL="0" indent="0">
              <a:buNone/>
            </a:pPr>
            <a:endParaRPr lang="ru-RU" dirty="0"/>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0"/>
            <a:ext cx="8640960" cy="6463308"/>
          </a:xfrm>
          <a:prstGeom prst="rect">
            <a:avLst/>
          </a:prstGeom>
        </p:spPr>
        <p:txBody>
          <a:bodyPr wrap="square">
            <a:spAutoFit/>
          </a:bodyPr>
          <a:lstStyle/>
          <a:p>
            <a:pPr indent="270510" algn="just">
              <a:lnSpc>
                <a:spcPct val="115000"/>
              </a:lnSpc>
              <a:spcAft>
                <a:spcPts val="0"/>
              </a:spcAft>
            </a:pPr>
            <a:endParaRPr lang="ru-RU" b="1" dirty="0" smtClean="0">
              <a:latin typeface="Times New Roman"/>
              <a:ea typeface="Times New Roman"/>
              <a:cs typeface="Times New Roman"/>
            </a:endParaRPr>
          </a:p>
          <a:p>
            <a:pPr indent="270510" algn="just">
              <a:lnSpc>
                <a:spcPct val="115000"/>
              </a:lnSpc>
              <a:spcAft>
                <a:spcPts val="0"/>
              </a:spcAft>
            </a:pPr>
            <a:endParaRPr lang="ru-RU" b="1" dirty="0">
              <a:latin typeface="Times New Roman"/>
              <a:ea typeface="Times New Roman"/>
              <a:cs typeface="Times New Roman"/>
            </a:endParaRPr>
          </a:p>
          <a:p>
            <a:pPr indent="270510" algn="just">
              <a:lnSpc>
                <a:spcPct val="115000"/>
              </a:lnSpc>
              <a:spcAft>
                <a:spcPts val="0"/>
              </a:spcAft>
            </a:pPr>
            <a:r>
              <a:rPr lang="ru-RU" b="1" dirty="0" smtClean="0">
                <a:latin typeface="Times New Roman"/>
                <a:ea typeface="Times New Roman"/>
                <a:cs typeface="Times New Roman"/>
              </a:rPr>
              <a:t>Технология </a:t>
            </a:r>
            <a:r>
              <a:rPr lang="ru-RU" b="1" dirty="0">
                <a:latin typeface="Times New Roman"/>
                <a:ea typeface="Times New Roman"/>
                <a:cs typeface="Times New Roman"/>
              </a:rPr>
              <a:t>музыкального воздействия.</a:t>
            </a:r>
            <a:r>
              <a:rPr lang="ru-RU" dirty="0">
                <a:latin typeface="Times New Roman"/>
                <a:ea typeface="Times New Roman"/>
                <a:cs typeface="Times New Roman"/>
              </a:rPr>
              <a:t> Музыка обладает сильным психологическим воздействием на детей. Она влияет на состояние нервной системы (успокаивает, расслабляет или, наоборот, будоражит, возбуждает), вызывает различные эмоциональные состояния (от умиротворенности, покоя и гармонии до беспокойства, подавленности или агрессии). В связи с этим важно обратить внимание на то, какую музыку слушаем мы и наши дети. При использовании музыки помню об особенностях воздействия характера мелодии, ритма и громкости на психическое состояние детей. Широко использую музыку для сопровождения учебной деятельности дошкольников (на занятиях по изобразительной деятельности, конструированию, ознакомлению с окружающим миром и т.д.) Спокойная музыка, вызывающая ощущения радости, покоя, любви, способна гармонизировать эмоциональное состояние маленького слушателя, а также развивать концентрацию внимания. Также музыку использую перед сном, чтобы помочь с трудом засыпающим детям успокоиться и расслабиться. Когда дети лягут в постель, включаю спокойную, тихую, мелодичную, мягкую музыку и прошу их закрыть глаза и представить себя в лесу, на берегу моря, в саду или в любом другом месте, которое вызывает у них положительные эмоции. Обращаю внимание детей на то, как расслабляется и отдыхает каждая часть их тела.</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4237351345"/>
      </p:ext>
    </p:extLst>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s://ds05.infourok.ru/uploads/ex/0e82/0013bd91-c3b5a551/hello_html_459a43fc.jpg"/>
          <p:cNvPicPr/>
          <p:nvPr/>
        </p:nvPicPr>
        <p:blipFill>
          <a:blip r:embed="rId2">
            <a:extLst>
              <a:ext uri="{28A0092B-C50C-407E-A947-70E740481C1C}">
                <a14:useLocalDpi xmlns:a14="http://schemas.microsoft.com/office/drawing/2010/main" val="0"/>
              </a:ext>
            </a:extLst>
          </a:blip>
          <a:srcRect/>
          <a:stretch>
            <a:fillRect/>
          </a:stretch>
        </p:blipFill>
        <p:spPr bwMode="auto">
          <a:xfrm>
            <a:off x="0" y="35889"/>
            <a:ext cx="9144000" cy="6768752"/>
          </a:xfrm>
          <a:prstGeom prst="rect">
            <a:avLst/>
          </a:prstGeom>
          <a:noFill/>
          <a:ln>
            <a:noFill/>
          </a:ln>
        </p:spPr>
      </p:pic>
      <p:sp>
        <p:nvSpPr>
          <p:cNvPr id="10" name="Прямоугольник 9"/>
          <p:cNvSpPr/>
          <p:nvPr/>
        </p:nvSpPr>
        <p:spPr>
          <a:xfrm>
            <a:off x="1187624" y="834444"/>
            <a:ext cx="6408712" cy="4870564"/>
          </a:xfrm>
          <a:prstGeom prst="rect">
            <a:avLst/>
          </a:prstGeom>
        </p:spPr>
        <p:txBody>
          <a:bodyPr wrap="square">
            <a:spAutoFit/>
          </a:bodyPr>
          <a:lstStyle/>
          <a:p>
            <a:pPr indent="270510" algn="just">
              <a:lnSpc>
                <a:spcPct val="115000"/>
              </a:lnSpc>
              <a:spcAft>
                <a:spcPts val="0"/>
              </a:spcAft>
            </a:pPr>
            <a:r>
              <a:rPr lang="ru-RU" b="1" dirty="0" smtClean="0">
                <a:latin typeface="Times New Roman"/>
                <a:ea typeface="Times New Roman"/>
                <a:cs typeface="Times New Roman"/>
              </a:rPr>
              <a:t>                               </a:t>
            </a:r>
          </a:p>
          <a:p>
            <a:pPr indent="270510" algn="just">
              <a:lnSpc>
                <a:spcPct val="115000"/>
              </a:lnSpc>
              <a:spcAft>
                <a:spcPts val="0"/>
              </a:spcAft>
            </a:pPr>
            <a:endParaRPr lang="ru-RU" b="1" dirty="0">
              <a:latin typeface="Times New Roman"/>
              <a:ea typeface="Times New Roman"/>
              <a:cs typeface="Times New Roman"/>
            </a:endParaRPr>
          </a:p>
          <a:p>
            <a:pPr indent="270510">
              <a:lnSpc>
                <a:spcPct val="115000"/>
              </a:lnSpc>
              <a:spcAft>
                <a:spcPts val="0"/>
              </a:spcAft>
            </a:pPr>
            <a:r>
              <a:rPr lang="ru-RU" b="1" dirty="0" smtClean="0">
                <a:latin typeface="Times New Roman"/>
                <a:ea typeface="Times New Roman"/>
                <a:cs typeface="Times New Roman"/>
              </a:rPr>
              <a:t>              </a:t>
            </a:r>
          </a:p>
          <a:p>
            <a:pPr indent="270510">
              <a:lnSpc>
                <a:spcPct val="115000"/>
              </a:lnSpc>
              <a:spcAft>
                <a:spcPts val="0"/>
              </a:spcAft>
            </a:pPr>
            <a:r>
              <a:rPr lang="ru-RU" b="1" dirty="0" smtClean="0">
                <a:latin typeface="Times New Roman"/>
                <a:ea typeface="Times New Roman"/>
                <a:cs typeface="Times New Roman"/>
              </a:rPr>
              <a:t>   </a:t>
            </a:r>
            <a:r>
              <a:rPr lang="ru-RU" b="1" dirty="0" err="1" smtClean="0">
                <a:solidFill>
                  <a:schemeClr val="accent3">
                    <a:lumMod val="75000"/>
                  </a:schemeClr>
                </a:solidFill>
                <a:latin typeface="Times New Roman"/>
                <a:ea typeface="Times New Roman"/>
                <a:cs typeface="Times New Roman"/>
              </a:rPr>
              <a:t>Сказкотерапия</a:t>
            </a:r>
            <a:r>
              <a:rPr lang="ru-RU" b="1" dirty="0">
                <a:latin typeface="Times New Roman"/>
                <a:ea typeface="Times New Roman"/>
                <a:cs typeface="Times New Roman"/>
              </a:rPr>
              <a:t> –</a:t>
            </a:r>
            <a:r>
              <a:rPr lang="ru-RU" dirty="0">
                <a:latin typeface="Times New Roman"/>
                <a:ea typeface="Times New Roman"/>
                <a:cs typeface="Times New Roman"/>
              </a:rPr>
              <a:t> используется для психотерапевтической и развивающей работы. Сказку может рассказывать взрослый, либо это может быть групповое рассказывание.  Сказки не только читаем, но и обсуждаем с детьми. Дети очень любят «олицетворять» их, обыгрывать. Для этого используем кукольный театр, ролевые игры, в которых дети перевоплощаются в разных сказочных героев. Дети также сами сочиняют сказки, ведь придуманная сказка ребёнком, открывающая суть проблемы - основа </a:t>
            </a:r>
            <a:r>
              <a:rPr lang="ru-RU" dirty="0" err="1">
                <a:latin typeface="Times New Roman"/>
                <a:ea typeface="Times New Roman"/>
                <a:cs typeface="Times New Roman"/>
              </a:rPr>
              <a:t>сказкотерапии</a:t>
            </a:r>
            <a:r>
              <a:rPr lang="ru-RU" dirty="0">
                <a:latin typeface="Times New Roman"/>
                <a:ea typeface="Times New Roman"/>
                <a:cs typeface="Times New Roman"/>
              </a:rPr>
              <a:t>. Через сказку можно узнать о таких переживаниях детей, которые они сами толком не осознают, или стесняются обсуждать их со взрослыми.</a:t>
            </a:r>
            <a:endParaRPr lang="ru-RU" sz="1400" dirty="0">
              <a:effectLst/>
              <a:latin typeface="Calibri"/>
              <a:ea typeface="Calibri"/>
              <a:cs typeface="Times New Roman"/>
            </a:endParaRPr>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ds05.infourok.ru/uploads/ex/0a8c/0013e0ab-4324f329/hello_html_6549f28d.jpg"/>
          <p:cNvPicPr/>
          <p:nvPr/>
        </p:nvPicPr>
        <p:blipFill>
          <a:blip r:embed="rId2">
            <a:extLst>
              <a:ext uri="{28A0092B-C50C-407E-A947-70E740481C1C}">
                <a14:useLocalDpi xmlns:a14="http://schemas.microsoft.com/office/drawing/2010/main" val="0"/>
              </a:ext>
            </a:extLst>
          </a:blip>
          <a:srcRect/>
          <a:stretch>
            <a:fillRect/>
          </a:stretch>
        </p:blipFill>
        <p:spPr bwMode="auto">
          <a:xfrm>
            <a:off x="0" y="-1755576"/>
            <a:ext cx="9164876" cy="8613575"/>
          </a:xfrm>
          <a:prstGeom prst="rect">
            <a:avLst/>
          </a:prstGeom>
          <a:noFill/>
          <a:ln>
            <a:noFill/>
          </a:ln>
        </p:spPr>
      </p:pic>
      <p:sp>
        <p:nvSpPr>
          <p:cNvPr id="9" name="Прямоугольник 8"/>
          <p:cNvSpPr/>
          <p:nvPr/>
        </p:nvSpPr>
        <p:spPr>
          <a:xfrm>
            <a:off x="1187624" y="1916832"/>
            <a:ext cx="7128792" cy="769441"/>
          </a:xfrm>
          <a:prstGeom prst="rect">
            <a:avLst/>
          </a:prstGeom>
        </p:spPr>
        <p:txBody>
          <a:bodyPr wrap="square">
            <a:spAutoFit/>
          </a:bodyPr>
          <a:lstStyle/>
          <a:p>
            <a:r>
              <a:rPr lang="ru-RU" sz="4400" b="1" i="1" dirty="0" smtClean="0">
                <a:solidFill>
                  <a:schemeClr val="tx2">
                    <a:lumMod val="40000"/>
                    <a:lumOff val="60000"/>
                  </a:schemeClr>
                </a:solidFill>
                <a:latin typeface="Times New Roman"/>
                <a:ea typeface="Calibri"/>
              </a:rPr>
              <a:t>   «</a:t>
            </a:r>
            <a:r>
              <a:rPr lang="ru-RU" sz="4400" b="1" i="1" dirty="0">
                <a:solidFill>
                  <a:schemeClr val="tx2">
                    <a:lumMod val="40000"/>
                    <a:lumOff val="60000"/>
                  </a:schemeClr>
                </a:solidFill>
                <a:latin typeface="Times New Roman"/>
                <a:ea typeface="Calibri"/>
              </a:rPr>
              <a:t>Волшебный мешочек».</a:t>
            </a:r>
            <a:endParaRPr lang="ru-RU" sz="4400" i="1" dirty="0">
              <a:solidFill>
                <a:schemeClr val="tx2">
                  <a:lumMod val="40000"/>
                  <a:lumOff val="60000"/>
                </a:schemeClr>
              </a:solidFill>
            </a:endParaRPr>
          </a:p>
        </p:txBody>
      </p:sp>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s://ds05.infourok.ru/uploads/ex/045f/0000db36-3d630a8c/hello_html_m17fe304f.jpg"/>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480720"/>
          </a:xfrm>
          <a:prstGeom prst="rect">
            <a:avLst/>
          </a:prstGeom>
          <a:noFill/>
          <a:ln>
            <a:noFill/>
          </a:ln>
        </p:spPr>
      </p:pic>
      <p:sp>
        <p:nvSpPr>
          <p:cNvPr id="5" name="Прямоугольник 4"/>
          <p:cNvSpPr/>
          <p:nvPr/>
        </p:nvSpPr>
        <p:spPr>
          <a:xfrm>
            <a:off x="1187624" y="2996952"/>
            <a:ext cx="6480720" cy="769441"/>
          </a:xfrm>
          <a:prstGeom prst="rect">
            <a:avLst/>
          </a:prstGeom>
        </p:spPr>
        <p:txBody>
          <a:bodyPr wrap="square">
            <a:spAutoFit/>
          </a:bodyPr>
          <a:lstStyle/>
          <a:p>
            <a:r>
              <a:rPr lang="ru-RU" dirty="0">
                <a:latin typeface="Times New Roman"/>
                <a:ea typeface="Calibri"/>
              </a:rPr>
              <a:t> </a:t>
            </a:r>
            <a:r>
              <a:rPr lang="ru-RU" sz="4400" b="1" dirty="0">
                <a:solidFill>
                  <a:schemeClr val="tx2">
                    <a:lumMod val="40000"/>
                    <a:lumOff val="60000"/>
                  </a:schemeClr>
                </a:solidFill>
                <a:latin typeface="Times New Roman"/>
                <a:ea typeface="Calibri"/>
              </a:rPr>
              <a:t>«Заморочки из бочки</a:t>
            </a:r>
            <a:r>
              <a:rPr lang="ru-RU" sz="4400" b="1" dirty="0" smtClean="0">
                <a:solidFill>
                  <a:schemeClr val="tx2">
                    <a:lumMod val="40000"/>
                    <a:lumOff val="60000"/>
                  </a:schemeClr>
                </a:solidFill>
                <a:latin typeface="Times New Roman"/>
                <a:ea typeface="Calibri"/>
              </a:rPr>
              <a:t>».</a:t>
            </a:r>
            <a:r>
              <a:rPr lang="ru-RU" sz="4400" dirty="0" smtClean="0">
                <a:solidFill>
                  <a:schemeClr val="tx2">
                    <a:lumMod val="40000"/>
                    <a:lumOff val="60000"/>
                  </a:schemeClr>
                </a:solidFill>
                <a:latin typeface="Times New Roman"/>
                <a:ea typeface="Calibri"/>
              </a:rPr>
              <a:t> </a:t>
            </a:r>
            <a:endParaRPr lang="ru-RU" sz="4400" dirty="0">
              <a:solidFill>
                <a:schemeClr val="tx2">
                  <a:lumMod val="40000"/>
                  <a:lumOff val="60000"/>
                </a:schemeClr>
              </a:solidFill>
            </a:endParaRPr>
          </a:p>
        </p:txBody>
      </p:sp>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512" y="260648"/>
            <a:ext cx="8712968" cy="5189113"/>
          </a:xfrm>
          <a:prstGeom prst="rect">
            <a:avLst/>
          </a:prstGeom>
        </p:spPr>
        <p:txBody>
          <a:bodyPr wrap="square">
            <a:spAutoFit/>
          </a:bodyPr>
          <a:lstStyle/>
          <a:p>
            <a:pPr algn="just">
              <a:lnSpc>
                <a:spcPct val="115000"/>
              </a:lnSpc>
              <a:spcAft>
                <a:spcPts val="0"/>
              </a:spcAft>
            </a:pPr>
            <a:endParaRPr lang="ru-RU" b="1" dirty="0" smtClean="0">
              <a:latin typeface="Times New Roman"/>
              <a:ea typeface="Calibri"/>
              <a:cs typeface="Times New Roman"/>
            </a:endParaRPr>
          </a:p>
          <a:p>
            <a:pPr algn="just">
              <a:lnSpc>
                <a:spcPct val="115000"/>
              </a:lnSpc>
              <a:spcAft>
                <a:spcPts val="0"/>
              </a:spcAft>
            </a:pPr>
            <a:r>
              <a:rPr lang="ru-RU" b="1" dirty="0" smtClean="0">
                <a:solidFill>
                  <a:srgbClr val="C00000"/>
                </a:solidFill>
                <a:latin typeface="Times New Roman"/>
                <a:ea typeface="Calibri"/>
                <a:cs typeface="Times New Roman"/>
              </a:rPr>
              <a:t>«</a:t>
            </a:r>
            <a:r>
              <a:rPr lang="ru-RU" b="1" dirty="0">
                <a:solidFill>
                  <a:srgbClr val="C00000"/>
                </a:solidFill>
                <a:latin typeface="Times New Roman"/>
                <a:ea typeface="Calibri"/>
                <a:cs typeface="Times New Roman"/>
              </a:rPr>
              <a:t>Профессионалы»</a:t>
            </a:r>
            <a:endParaRPr lang="ru-RU" sz="1400" dirty="0">
              <a:solidFill>
                <a:srgbClr val="C00000"/>
              </a:solidFill>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На обсуждение командам предлагаются практические ситуации.</a:t>
            </a:r>
            <a:endParaRPr lang="ru-RU" sz="1400" dirty="0">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1. Валина мама часто жалуется врачу, что её дочь болеет. - Чуть сквозит, она начинает кашлять. Зимой все дети на санках, а моя сидит дома бледная, с насморком. Почему одни дети не боятся простуды, а моя то и дело болеет? Советуют: надо закаливать ребёнка. А нам не до закаливания! Пусть здоровых закаливают!</a:t>
            </a:r>
            <a:endParaRPr lang="ru-RU" sz="1400" dirty="0">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Права ли мама? Как можно укрепить здоровье ослабленного ребёнка?</a:t>
            </a:r>
            <a:endParaRPr lang="ru-RU" sz="1400" dirty="0">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Решение педагогических ситуаций.</a:t>
            </a:r>
            <a:endParaRPr lang="ru-RU" sz="1400" dirty="0">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Цель: игровое моделирование способов поведения педагога в ситуациях разрешения противоречий между воспитателем и родителями.</a:t>
            </a:r>
            <a:endParaRPr lang="ru-RU" sz="1400" dirty="0">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2.Во время сборов на прогулку один из воспитанников вдруг вынул из кармана пальто записку, адресованную воспитателю группы, с просьбой матери не закаливать её ребёнка после дневного сна. Причина не указывалась. Вы выполнили бы просьбу родителя? Какими будут Ваши действия в дальнейшем?</a:t>
            </a:r>
            <a:endParaRPr lang="ru-RU" sz="1400" dirty="0">
              <a:latin typeface="Calibri"/>
              <a:ea typeface="Calibri"/>
              <a:cs typeface="Times New Roman"/>
            </a:endParaRPr>
          </a:p>
          <a:p>
            <a:pPr algn="just">
              <a:lnSpc>
                <a:spcPct val="115000"/>
              </a:lnSpc>
              <a:spcAft>
                <a:spcPts val="0"/>
              </a:spcAft>
            </a:pPr>
            <a:r>
              <a:rPr lang="ru-RU" dirty="0">
                <a:latin typeface="Times New Roman"/>
                <a:ea typeface="Calibri"/>
                <a:cs typeface="Times New Roman"/>
              </a:rPr>
              <a:t> </a:t>
            </a:r>
            <a:endParaRPr lang="ru-RU" sz="1400" dirty="0">
              <a:effectLst/>
              <a:latin typeface="Calibri"/>
              <a:ea typeface="Calibri"/>
              <a:cs typeface="Times New Roman"/>
            </a:endParaRPr>
          </a:p>
        </p:txBody>
      </p:sp>
      <p:pic>
        <p:nvPicPr>
          <p:cNvPr id="8" name="Рисунок 7" descr="https://uchebnik.mos.ru/system_2/lesson_templates/covers/001/026/390/original/%D0%BE%D0%B1%D0%BB%D0%BE%D0%B6%D0%BA%D0%B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013176"/>
            <a:ext cx="6840760" cy="1844824"/>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515895"/>
            <a:ext cx="8568952" cy="3596369"/>
          </a:xfrm>
          <a:prstGeom prst="rect">
            <a:avLst/>
          </a:prstGeom>
        </p:spPr>
        <p:txBody>
          <a:bodyPr wrap="square">
            <a:spAutoFit/>
          </a:bodyPr>
          <a:lstStyle/>
          <a:p>
            <a:pPr algn="just">
              <a:lnSpc>
                <a:spcPct val="115000"/>
              </a:lnSpc>
              <a:spcAft>
                <a:spcPts val="0"/>
              </a:spcAft>
            </a:pPr>
            <a:endParaRPr lang="ru-RU" dirty="0" smtClean="0">
              <a:latin typeface="Times New Roman"/>
              <a:ea typeface="Calibri"/>
              <a:cs typeface="Times New Roman"/>
            </a:endParaRPr>
          </a:p>
          <a:p>
            <a:pPr>
              <a:lnSpc>
                <a:spcPct val="115000"/>
              </a:lnSpc>
              <a:spcAft>
                <a:spcPts val="0"/>
              </a:spcAft>
            </a:pPr>
            <a:r>
              <a:rPr lang="ru-RU" dirty="0" smtClean="0">
                <a:latin typeface="Times New Roman"/>
                <a:ea typeface="Calibri"/>
                <a:cs typeface="Times New Roman"/>
              </a:rPr>
              <a:t>     </a:t>
            </a:r>
            <a:r>
              <a:rPr lang="ru-RU" dirty="0" smtClean="0">
                <a:solidFill>
                  <a:schemeClr val="bg1"/>
                </a:solidFill>
                <a:latin typeface="Times New Roman"/>
                <a:ea typeface="Calibri"/>
                <a:cs typeface="Times New Roman"/>
              </a:rPr>
              <a:t>Таким </a:t>
            </a:r>
            <a:r>
              <a:rPr lang="ru-RU" dirty="0">
                <a:solidFill>
                  <a:schemeClr val="bg1"/>
                </a:solidFill>
                <a:latin typeface="Times New Roman"/>
                <a:ea typeface="Calibri"/>
                <a:cs typeface="Times New Roman"/>
              </a:rPr>
              <a:t>образом, каждая из рассмотренных технологий имеет оздоровительную направленность, а используемая в комплексе </a:t>
            </a:r>
            <a:r>
              <a:rPr lang="ru-RU" dirty="0" err="1">
                <a:solidFill>
                  <a:schemeClr val="bg1"/>
                </a:solidFill>
                <a:latin typeface="Times New Roman"/>
                <a:ea typeface="Calibri"/>
                <a:cs typeface="Times New Roman"/>
              </a:rPr>
              <a:t>здоровьесберегающая</a:t>
            </a:r>
            <a:r>
              <a:rPr lang="ru-RU" dirty="0">
                <a:solidFill>
                  <a:schemeClr val="bg1"/>
                </a:solidFill>
                <a:latin typeface="Times New Roman"/>
                <a:ea typeface="Calibri"/>
                <a:cs typeface="Times New Roman"/>
              </a:rPr>
              <a:t> деятельность в итоге формирует у ребёнка привычку к здоровому образу жизни.</a:t>
            </a:r>
            <a:endParaRPr lang="ru-RU" sz="1400" dirty="0">
              <a:solidFill>
                <a:schemeClr val="bg1"/>
              </a:solidFill>
              <a:latin typeface="Calibri"/>
              <a:ea typeface="Calibri"/>
              <a:cs typeface="Times New Roman"/>
            </a:endParaRPr>
          </a:p>
          <a:p>
            <a:pPr>
              <a:lnSpc>
                <a:spcPct val="115000"/>
              </a:lnSpc>
              <a:spcAft>
                <a:spcPts val="0"/>
              </a:spcAft>
            </a:pPr>
            <a:r>
              <a:rPr lang="ru-RU" dirty="0">
                <a:solidFill>
                  <a:schemeClr val="bg1"/>
                </a:solidFill>
                <a:latin typeface="Times New Roman"/>
                <a:ea typeface="Calibri"/>
                <a:cs typeface="Times New Roman"/>
              </a:rPr>
              <a:t>      И в завершении мастер – класса я предлагаю вам помедитировать (проводится под спокойную музыку).</a:t>
            </a:r>
            <a:endParaRPr lang="ru-RU" sz="1400" dirty="0">
              <a:solidFill>
                <a:schemeClr val="bg1"/>
              </a:solidFill>
              <a:latin typeface="Calibri"/>
              <a:ea typeface="Calibri"/>
              <a:cs typeface="Times New Roman"/>
            </a:endParaRPr>
          </a:p>
          <a:p>
            <a:pPr>
              <a:lnSpc>
                <a:spcPct val="115000"/>
              </a:lnSpc>
              <a:spcAft>
                <a:spcPts val="0"/>
              </a:spcAft>
            </a:pPr>
            <a:r>
              <a:rPr lang="ru-RU" dirty="0">
                <a:solidFill>
                  <a:schemeClr val="bg1"/>
                </a:solidFill>
                <a:latin typeface="Times New Roman"/>
                <a:ea typeface="Calibri"/>
                <a:cs typeface="Times New Roman"/>
              </a:rPr>
              <a:t>Давайте найдём своё сердце, прижмём обе руки к груди, и прислушаемся, как оно стучит: «тук, тук, тук». А теперь представьте, что у вас в груди вместо сердца кусочек ласкового солнышка. Яркий и теплый свет его разливается по телу, рукам, ногам. Его столько, что он уже не вмещается в нас. Давайте улыбнёмся и подарим друг другу немного света и тепла своего сердца.</a:t>
            </a:r>
            <a:endParaRPr lang="ru-RU" dirty="0">
              <a:solidFill>
                <a:schemeClr val="bg1"/>
              </a:solidFill>
            </a:endParaRPr>
          </a:p>
        </p:txBody>
      </p:sp>
      <p:pic>
        <p:nvPicPr>
          <p:cNvPr id="7" name="Рисунок 6" descr="https://proprikol.ru/wp-content/uploads/2019/08/kartinki-detskie-dlya-sadika-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221088"/>
            <a:ext cx="8856984" cy="2368694"/>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332657"/>
            <a:ext cx="8640960" cy="1680460"/>
          </a:xfrm>
          <a:prstGeom prst="rect">
            <a:avLst/>
          </a:prstGeom>
        </p:spPr>
        <p:txBody>
          <a:bodyPr wrap="square">
            <a:spAutoFit/>
          </a:bodyPr>
          <a:lstStyle/>
          <a:p>
            <a:pPr algn="just">
              <a:lnSpc>
                <a:spcPct val="115000"/>
              </a:lnSpc>
              <a:spcAft>
                <a:spcPts val="0"/>
              </a:spcAft>
            </a:pPr>
            <a:r>
              <a:rPr lang="ru-RU" sz="2400" dirty="0" smtClean="0">
                <a:solidFill>
                  <a:schemeClr val="bg1"/>
                </a:solidFill>
                <a:latin typeface="Times New Roman"/>
                <a:ea typeface="Calibri"/>
                <a:cs typeface="Times New Roman"/>
              </a:rPr>
              <a:t>     А </a:t>
            </a:r>
            <a:r>
              <a:rPr lang="ru-RU" sz="2400" dirty="0">
                <a:solidFill>
                  <a:schemeClr val="bg1"/>
                </a:solidFill>
                <a:latin typeface="Times New Roman"/>
                <a:ea typeface="Calibri"/>
                <a:cs typeface="Times New Roman"/>
              </a:rPr>
              <a:t>мне остаётся только поблагодарить Вас за внимание и за работу.</a:t>
            </a:r>
            <a:endParaRPr lang="ru-RU" sz="2400" dirty="0">
              <a:solidFill>
                <a:schemeClr val="bg1"/>
              </a:solidFill>
              <a:latin typeface="Calibri"/>
              <a:ea typeface="Calibri"/>
              <a:cs typeface="Times New Roman"/>
            </a:endParaRPr>
          </a:p>
          <a:p>
            <a:r>
              <a:rPr lang="ru-RU" sz="2400" dirty="0">
                <a:solidFill>
                  <a:schemeClr val="bg1"/>
                </a:solidFill>
                <a:latin typeface="Times New Roman"/>
                <a:ea typeface="Calibri"/>
              </a:rPr>
              <a:t>Вы прекрасно потрудились, будьте всегда здоровы Вы и я желаю здоровья вашим воспитанникам и детям! </a:t>
            </a:r>
            <a:endParaRPr lang="ru-RU" sz="2400" dirty="0">
              <a:solidFill>
                <a:schemeClr val="bg1"/>
              </a:solidFill>
            </a:endParaRPr>
          </a:p>
        </p:txBody>
      </p:sp>
      <p:pic>
        <p:nvPicPr>
          <p:cNvPr id="7" name="Рисунок 6" descr="https://rused.ru/irk-mdou114/wp-content/uploads/sites/56/2021/07/9308695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8136903" cy="4296203"/>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4680520"/>
          </a:xfrm>
        </p:spPr>
        <p:txBody>
          <a:bodyPr>
            <a:normAutofit/>
          </a:bodyPr>
          <a:lstStyle/>
          <a:p>
            <a:pPr marL="0" indent="0">
              <a:buNone/>
            </a:pPr>
            <a:endParaRPr lang="ru-RU" dirty="0"/>
          </a:p>
          <a:p>
            <a:pPr algn="just">
              <a:lnSpc>
                <a:spcPct val="115000"/>
              </a:lnSpc>
              <a:spcAft>
                <a:spcPts val="0"/>
              </a:spcAft>
            </a:pPr>
            <a:r>
              <a:rPr lang="ru-RU" dirty="0"/>
              <a:t>В настоящее время эта тема стала актуальна и особенно трудна. Большое значение имеет взаимодействие с </a:t>
            </a:r>
            <a:r>
              <a:rPr lang="ru-RU" b="1" dirty="0" err="1">
                <a:solidFill>
                  <a:srgbClr val="FF0000"/>
                </a:solidFill>
                <a:latin typeface="Times New Roman"/>
                <a:ea typeface="Times New Roman"/>
                <a:cs typeface="Times New Roman"/>
              </a:rPr>
              <a:t>Здоровьесберегающая</a:t>
            </a:r>
            <a:r>
              <a:rPr lang="ru-RU" b="1" dirty="0">
                <a:solidFill>
                  <a:srgbClr val="FF0000"/>
                </a:solidFill>
                <a:latin typeface="Times New Roman"/>
                <a:ea typeface="Times New Roman"/>
                <a:cs typeface="Times New Roman"/>
              </a:rPr>
              <a:t> технология </a:t>
            </a:r>
            <a:r>
              <a:rPr lang="ru-RU" dirty="0">
                <a:latin typeface="Times New Roman"/>
                <a:ea typeface="Times New Roman"/>
                <a:cs typeface="Times New Roman"/>
              </a:rPr>
              <a:t>- это система мер, включающая взаимосвязь и взаимодействие всех факторов образовательной среды, направленных на сохранение здоровья ребенка на всех этапах его обучения и развития. </a:t>
            </a:r>
            <a:endParaRPr lang="ru-RU" sz="18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Важно понимать, что </a:t>
            </a:r>
            <a:r>
              <a:rPr lang="ru-RU" b="1" dirty="0">
                <a:solidFill>
                  <a:srgbClr val="0070C0"/>
                </a:solidFill>
                <a:latin typeface="Times New Roman"/>
                <a:ea typeface="Times New Roman"/>
                <a:cs typeface="Times New Roman"/>
              </a:rPr>
              <a:t>з</a:t>
            </a:r>
            <a:r>
              <a:rPr lang="ru-RU" b="1" dirty="0" smtClean="0">
                <a:solidFill>
                  <a:srgbClr val="0070C0"/>
                </a:solidFill>
                <a:latin typeface="Times New Roman"/>
                <a:ea typeface="Times New Roman"/>
                <a:cs typeface="Times New Roman"/>
              </a:rPr>
              <a:t>доровье</a:t>
            </a:r>
            <a:r>
              <a:rPr lang="ru-RU" b="1" dirty="0" smtClean="0">
                <a:latin typeface="Times New Roman"/>
                <a:ea typeface="Times New Roman"/>
                <a:cs typeface="Times New Roman"/>
              </a:rPr>
              <a:t> </a:t>
            </a:r>
            <a:r>
              <a:rPr lang="ru-RU" dirty="0">
                <a:latin typeface="Times New Roman"/>
                <a:ea typeface="Times New Roman"/>
                <a:cs typeface="Times New Roman"/>
              </a:rPr>
              <a:t>- это состояние полного физического, психического и социального благополучия, а не просто отсутствие болезней или физических дефектов (ВОЗ</a:t>
            </a:r>
            <a:r>
              <a:rPr lang="ru-RU" dirty="0" smtClean="0">
                <a:latin typeface="Times New Roman"/>
                <a:ea typeface="Times New Roman"/>
                <a:cs typeface="Times New Roman"/>
              </a:rPr>
              <a:t>).</a:t>
            </a:r>
            <a:endParaRPr lang="ru-RU" sz="1800" dirty="0">
              <a:latin typeface="Calibri"/>
              <a:ea typeface="Calibri"/>
              <a:cs typeface="Times New Roman"/>
            </a:endParaRPr>
          </a:p>
        </p:txBody>
      </p:sp>
      <p:pic>
        <p:nvPicPr>
          <p:cNvPr id="4" name="Рисунок 3" descr="https://rused.ru/irk-mdou114/wp-content/uploads/sites/56/2021/07/9308695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5085184"/>
            <a:ext cx="5688632" cy="1556921"/>
          </a:xfrm>
          <a:prstGeom prst="rect">
            <a:avLst/>
          </a:prstGeom>
          <a:noFill/>
          <a:ln>
            <a:noFill/>
          </a:ln>
        </p:spPr>
      </p:pic>
    </p:spTree>
    <p:extLst>
      <p:ext uri="{BB962C8B-B14F-4D97-AF65-F5344CB8AC3E}">
        <p14:creationId xmlns:p14="http://schemas.microsoft.com/office/powerpoint/2010/main" val="2084684728"/>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i.pinimg.com/originals/3b/6f/33/3b6f3303fe4ad4646ae0c1c75c135767.png"/>
          <p:cNvPicPr/>
          <p:nvPr/>
        </p:nvPicPr>
        <p:blipFill>
          <a:blip r:embed="rId2">
            <a:extLst>
              <a:ext uri="{28A0092B-C50C-407E-A947-70E740481C1C}">
                <a14:useLocalDpi xmlns:a14="http://schemas.microsoft.com/office/drawing/2010/main" val="0"/>
              </a:ext>
            </a:extLst>
          </a:blip>
          <a:srcRect/>
          <a:stretch>
            <a:fillRect/>
          </a:stretch>
        </p:blipFill>
        <p:spPr bwMode="auto">
          <a:xfrm>
            <a:off x="-7622" y="63660"/>
            <a:ext cx="9144000" cy="5904655"/>
          </a:xfrm>
          <a:prstGeom prst="rect">
            <a:avLst/>
          </a:prstGeom>
          <a:noFill/>
          <a:ln>
            <a:noFill/>
          </a:ln>
        </p:spPr>
      </p:pic>
      <p:sp>
        <p:nvSpPr>
          <p:cNvPr id="8" name="Прямоугольник 7"/>
          <p:cNvSpPr/>
          <p:nvPr/>
        </p:nvSpPr>
        <p:spPr>
          <a:xfrm>
            <a:off x="1043608" y="1988840"/>
            <a:ext cx="7344816" cy="1323439"/>
          </a:xfrm>
          <a:prstGeom prst="rect">
            <a:avLst/>
          </a:prstGeom>
        </p:spPr>
        <p:txBody>
          <a:bodyPr wrap="square">
            <a:spAutoFit/>
          </a:bodyPr>
          <a:lstStyle/>
          <a:p>
            <a:r>
              <a:rPr lang="ru-RU" sz="3600" dirty="0" smtClean="0">
                <a:solidFill>
                  <a:schemeClr val="bg2">
                    <a:lumMod val="50000"/>
                  </a:schemeClr>
                </a:solidFill>
                <a:latin typeface="Times New Roman"/>
                <a:ea typeface="Calibri"/>
              </a:rPr>
              <a:t>       </a:t>
            </a:r>
          </a:p>
          <a:p>
            <a:r>
              <a:rPr lang="ru-RU" sz="3600" dirty="0" smtClean="0">
                <a:solidFill>
                  <a:schemeClr val="bg2">
                    <a:lumMod val="50000"/>
                  </a:schemeClr>
                </a:solidFill>
                <a:latin typeface="Times New Roman"/>
                <a:ea typeface="Calibri"/>
              </a:rPr>
              <a:t>      СПАСИБО ЗА ВНИМАНИЕ</a:t>
            </a:r>
            <a:r>
              <a:rPr lang="ru-RU" sz="4400" dirty="0" smtClean="0">
                <a:solidFill>
                  <a:schemeClr val="bg2">
                    <a:lumMod val="50000"/>
                  </a:schemeClr>
                </a:solidFill>
                <a:latin typeface="Times New Roman"/>
                <a:ea typeface="Calibri"/>
              </a:rPr>
              <a:t>!</a:t>
            </a:r>
            <a:endParaRPr lang="ru-RU" sz="4400" dirty="0">
              <a:solidFill>
                <a:schemeClr val="bg2">
                  <a:lumMod val="50000"/>
                </a:schemeClr>
              </a:solidFill>
            </a:endParaRPr>
          </a:p>
        </p:txBody>
      </p:sp>
      <p:pic>
        <p:nvPicPr>
          <p:cNvPr id="10" name="Рисунок 9" descr="https://proprikol.ru/wp-content/uploads/2019/09/kartinki-dlya-oformleniya-detskogo-sada-3.jpg"/>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12279"/>
            <a:ext cx="5040560" cy="3545721"/>
          </a:xfrm>
          <a:prstGeom prst="rect">
            <a:avLst/>
          </a:prstGeom>
          <a:noFill/>
          <a:ln>
            <a:noFill/>
          </a:ln>
        </p:spPr>
      </p:pic>
    </p:spTree>
    <p:extLst>
      <p:ext uri="{BB962C8B-B14F-4D97-AF65-F5344CB8AC3E}">
        <p14:creationId xmlns:p14="http://schemas.microsoft.com/office/powerpoint/2010/main" val="2829937400"/>
      </p:ext>
    </p:extLst>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t>Моральные основы человеческой личности закладываются ещё в раннем детстве. Духовно- нравственное воспитание детей нельзя откладывать на потом, как это, к сожалению, нередко происходит в наши дни. Сегодня многие родители больше озабочены карьерой и материальным достатком, чем нравственно духовным воспитанием детей дошкольного возраста. Конечно, подобная смена приоритетов во многом обусловлена реалиями современной жизни, которая за два последних десятилетия изменилась коренным образом, но это не оправдывает родителей, не уделяющих должного внимания развитию в детях высоких моральных качеств. Если первоначальный нравственный опыт ребёнка окажется негативным, то исправить ситуацию впоследствии будет очень сложно. </a:t>
            </a:r>
          </a:p>
        </p:txBody>
      </p:sp>
      <p:sp>
        <p:nvSpPr>
          <p:cNvPr id="2" name="Заголовок 1"/>
          <p:cNvSpPr>
            <a:spLocks noGrp="1"/>
          </p:cNvSpPr>
          <p:nvPr>
            <p:ph type="title"/>
          </p:nvPr>
        </p:nvSpPr>
        <p:spPr/>
        <p:txBody>
          <a:bodyPr>
            <a:normAutofit/>
          </a:bodyPr>
          <a:lstStyle/>
          <a:p>
            <a:r>
              <a:rPr lang="ru-RU" sz="4000" dirty="0">
                <a:solidFill>
                  <a:srgbClr val="7030A0"/>
                </a:solidFill>
              </a:rPr>
              <a:t>Заключение:</a:t>
            </a:r>
          </a:p>
        </p:txBody>
      </p:sp>
    </p:spTree>
    <p:extLst>
      <p:ext uri="{BB962C8B-B14F-4D97-AF65-F5344CB8AC3E}">
        <p14:creationId xmlns:p14="http://schemas.microsoft.com/office/powerpoint/2010/main" val="748440769"/>
      </p:ext>
    </p:extLst>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97346"/>
            <a:ext cx="8208912" cy="6001643"/>
          </a:xfrm>
          <a:prstGeom prst="rect">
            <a:avLst/>
          </a:prstGeom>
        </p:spPr>
        <p:txBody>
          <a:bodyPr wrap="square">
            <a:spAutoFit/>
          </a:bodyPr>
          <a:lstStyle/>
          <a:p>
            <a:r>
              <a:rPr lang="ru-RU" sz="2400" dirty="0"/>
              <a:t>Основой правильного духовно нравственного воспитания детей дошкольного возраста является их высокая эмоциональная отзывчивость. Чувства и поступки маленьких детей отличаются искренностью, при этом малыши склонны к подражательству, то есть в тех или иных ситуациях дети поступают так, как, на их взгляд, повели бы себя взрослые, являющиеся для них авторитетом. В то же время способность предварительно анализировать последствия своих поступков и контролировать собственное поведение не относится к числу врождённых качеств и развивается у детей постепенно. Поэтому, чтобы в дальнейшем у детей сформировались достойные навыки и привычки, перед их глазами постоянно должны быть примеры правильного поведения, и тут роль родительского участия трудно переоценить.</a:t>
            </a:r>
          </a:p>
        </p:txBody>
      </p:sp>
    </p:spTree>
    <p:extLst>
      <p:ext uri="{BB962C8B-B14F-4D97-AF65-F5344CB8AC3E}">
        <p14:creationId xmlns:p14="http://schemas.microsoft.com/office/powerpoint/2010/main" val="3069190351"/>
      </p:ext>
    </p:extLst>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1"/>
            <a:ext cx="7992888" cy="5016758"/>
          </a:xfrm>
          <a:prstGeom prst="rect">
            <a:avLst/>
          </a:prstGeom>
        </p:spPr>
        <p:txBody>
          <a:bodyPr wrap="square">
            <a:spAutoFit/>
          </a:bodyPr>
          <a:lstStyle/>
          <a:p>
            <a:r>
              <a:rPr lang="ru-RU" sz="2000" dirty="0"/>
              <a:t>Младший дошкольный возраст — от двух до четырех лет — важный период в духовно - нравственном развитии детей. На данном возрастном этапе у малышей активно формируются первые элементарные представления о хорошем и плохом, навыки поведения, добрые чувства к окружающим их взрослым и сверстникам. Наиболее успешно это происходит в условиях благоприятного педагогического воздействия детского сада и семьи. Те моральные чувства, представления и навыки, которые сформируются у детей в этом возрасте, тот моральный опыт, который они накопят, лягут в основу их дальнейшего нравственного развития. Известно, что в  духовно - нравственном воспитании семье принадлежит ведущая роль. Для нормальной благополучной семьи характерны атмосфера родственных эмоциональных связей, насыщенность, непосредственность и открытость проявлений ими любви, заботы и переживания. </a:t>
            </a:r>
          </a:p>
        </p:txBody>
      </p:sp>
    </p:spTree>
    <p:extLst>
      <p:ext uri="{BB962C8B-B14F-4D97-AF65-F5344CB8AC3E}">
        <p14:creationId xmlns:p14="http://schemas.microsoft.com/office/powerpoint/2010/main" val="1677431470"/>
      </p:ext>
    </p:extLst>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12844"/>
            <a:ext cx="7776864" cy="3139321"/>
          </a:xfrm>
          <a:prstGeom prst="rect">
            <a:avLst/>
          </a:prstGeom>
        </p:spPr>
        <p:txBody>
          <a:bodyPr wrap="square">
            <a:spAutoFit/>
          </a:bodyPr>
          <a:lstStyle/>
          <a:p>
            <a:r>
              <a:rPr lang="ru-RU" dirty="0"/>
              <a:t>Наиболее велико влияние этой атмосферы на ребенка в дошкольном возрасте. Малыш особенно нуждается в любви и ласке родителей, у него огромная потребность общения со взрослыми, которую наиболее полно удовлетворяет семья.  Любовь родителей к ребенку, их забота о нем вызывают у малыша ответный отклик, делают его особенно восприимчивым к нравственным установкам и требованиям матери и отца. Если ребенок окружен любовью, чувствует, что он любим независимо от того, какой он, это вызывает у него ощущение защищенности, чувство эмоционального благополучия, он осознает ценность собственного «Я». Все это делает его открытым добру, положительным влиянием.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729603"/>
            <a:ext cx="4697182" cy="3128397"/>
          </a:xfrm>
          <a:prstGeom prst="rect">
            <a:avLst/>
          </a:prstGeom>
          <a:ln>
            <a:noFill/>
          </a:ln>
          <a:effectLst>
            <a:softEdge rad="112500"/>
          </a:effectLst>
        </p:spPr>
      </p:pic>
    </p:spTree>
    <p:extLst>
      <p:ext uri="{BB962C8B-B14F-4D97-AF65-F5344CB8AC3E}">
        <p14:creationId xmlns:p14="http://schemas.microsoft.com/office/powerpoint/2010/main" val="1676237079"/>
      </p:ext>
    </p:extLst>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6034" y="2967335"/>
            <a:ext cx="7051930" cy="830997"/>
          </a:xfrm>
          <a:prstGeom prst="rect">
            <a:avLst/>
          </a:prstGeom>
          <a:noFill/>
        </p:spPr>
        <p:txBody>
          <a:bodyPr wrap="none" lIns="91440" tIns="45720" rIns="91440" bIns="45720">
            <a:spAutoFit/>
          </a:bodyPr>
          <a:lstStyle/>
          <a:p>
            <a:pPr algn="ctr"/>
            <a:r>
              <a:rPr lang="ru-RU" sz="4800" b="1" cap="none"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Спасибо за внимание! </a:t>
            </a:r>
            <a:endParaRPr lang="ru-RU" sz="4800" b="1" cap="none"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24327087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4680520"/>
          </a:xfrm>
        </p:spPr>
        <p:txBody>
          <a:bodyPr>
            <a:normAutofit fontScale="70000" lnSpcReduction="20000"/>
          </a:bodyPr>
          <a:lstStyle/>
          <a:p>
            <a:pPr indent="270510" algn="just">
              <a:lnSpc>
                <a:spcPct val="115000"/>
              </a:lnSpc>
              <a:spcAft>
                <a:spcPts val="0"/>
              </a:spcAft>
            </a:pPr>
            <a:r>
              <a:rPr lang="ru-RU" dirty="0">
                <a:latin typeface="Times New Roman"/>
                <a:ea typeface="Times New Roman"/>
                <a:cs typeface="Times New Roman"/>
              </a:rPr>
              <a:t>Здоровье, как предмет </a:t>
            </a:r>
            <a:r>
              <a:rPr lang="ru-RU" dirty="0" err="1">
                <a:latin typeface="Times New Roman"/>
                <a:ea typeface="Times New Roman"/>
                <a:cs typeface="Times New Roman"/>
              </a:rPr>
              <a:t>здоровьесберегающих</a:t>
            </a:r>
            <a:r>
              <a:rPr lang="ru-RU" dirty="0">
                <a:latin typeface="Times New Roman"/>
                <a:ea typeface="Times New Roman"/>
                <a:cs typeface="Times New Roman"/>
              </a:rPr>
              <a:t> технологий, предусматривает:</a:t>
            </a:r>
            <a:endParaRPr lang="ru-RU" sz="18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Здоровье физическое. </a:t>
            </a:r>
            <a:endParaRPr lang="ru-RU" sz="18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Здоровье психическое. </a:t>
            </a:r>
            <a:endParaRPr lang="ru-RU" sz="18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Здоровье социальное. </a:t>
            </a:r>
            <a:endParaRPr lang="ru-RU" sz="1800" dirty="0">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Здоровье нравственное. </a:t>
            </a:r>
            <a:endParaRPr lang="ru-RU" sz="1800" dirty="0">
              <a:latin typeface="Calibri"/>
              <a:ea typeface="Calibri"/>
              <a:cs typeface="Times New Roman"/>
            </a:endParaRPr>
          </a:p>
          <a:p>
            <a:pPr indent="270510" algn="just">
              <a:lnSpc>
                <a:spcPct val="115000"/>
              </a:lnSpc>
              <a:spcAft>
                <a:spcPts val="0"/>
              </a:spcAft>
            </a:pPr>
            <a:r>
              <a:rPr lang="ru-RU" dirty="0" smtClean="0">
                <a:latin typeface="Times New Roman"/>
                <a:ea typeface="Times New Roman"/>
                <a:cs typeface="Times New Roman"/>
              </a:rPr>
              <a:t> Благодаря </a:t>
            </a:r>
            <a:r>
              <a:rPr lang="ru-RU" dirty="0">
                <a:latin typeface="Times New Roman"/>
                <a:ea typeface="Times New Roman"/>
                <a:cs typeface="Times New Roman"/>
              </a:rPr>
              <a:t>использованию </a:t>
            </a:r>
            <a:r>
              <a:rPr lang="ru-RU" dirty="0" err="1">
                <a:latin typeface="Times New Roman"/>
                <a:ea typeface="Times New Roman"/>
                <a:cs typeface="Times New Roman"/>
              </a:rPr>
              <a:t>здоровьесберегающих</a:t>
            </a:r>
            <a:r>
              <a:rPr lang="ru-RU" dirty="0">
                <a:latin typeface="Times New Roman"/>
                <a:ea typeface="Times New Roman"/>
                <a:cs typeface="Times New Roman"/>
              </a:rPr>
              <a:t> технологий у детей происходит:</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Улучшение памяти, внимания, мышления;</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Повышение способности к произвольному контролю;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Улучшение общего эмоционального состояния;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Повышается работоспособность, уверенность в себе;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Стимулируются двигательные функции;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Снижает утомляемость;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Развивается дыхательный и артикуляционный аппарат;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Стимулируется речевая функция.</a:t>
            </a:r>
            <a:endParaRPr lang="ru-RU" sz="1800" dirty="0">
              <a:latin typeface="Calibri"/>
              <a:ea typeface="Calibri"/>
              <a:cs typeface="Times New Roman"/>
            </a:endParaRPr>
          </a:p>
          <a:p>
            <a:pPr marL="0" indent="0">
              <a:buNone/>
            </a:pPr>
            <a:endParaRPr lang="ru-RU" dirty="0"/>
          </a:p>
          <a:p>
            <a:pPr marL="0" indent="0">
              <a:buNone/>
            </a:pPr>
            <a:endParaRPr lang="ru-RU" sz="1700" dirty="0"/>
          </a:p>
        </p:txBody>
      </p:sp>
      <p:pic>
        <p:nvPicPr>
          <p:cNvPr id="4" name="Рисунок 3" descr="https://sun9-28.userapi.com/impf/YngYpI4bRmIY7tnZGG6RpI_aixgbE0oqdVXOlw/2M9OU_q38rw.jpg?size=1590x400&amp;quality=95&amp;crop=0,0,1590,400&amp;sign=9badf76f844348867fb20d9c53ba31d2&amp;type=cover_gro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37112"/>
            <a:ext cx="9144000" cy="2160240"/>
          </a:xfrm>
          <a:prstGeom prst="rect">
            <a:avLst/>
          </a:prstGeom>
          <a:noFill/>
          <a:ln>
            <a:noFill/>
          </a:ln>
        </p:spPr>
      </p:pic>
    </p:spTree>
    <p:extLst>
      <p:ext uri="{BB962C8B-B14F-4D97-AF65-F5344CB8AC3E}">
        <p14:creationId xmlns:p14="http://schemas.microsoft.com/office/powerpoint/2010/main" val="3767999624"/>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4873752"/>
          </a:xfrm>
        </p:spPr>
        <p:txBody>
          <a:bodyPr>
            <a:normAutofit fontScale="85000" lnSpcReduction="20000"/>
          </a:bodyPr>
          <a:lstStyle/>
          <a:p>
            <a:pPr algn="just"/>
            <a:endParaRPr lang="ru-RU" dirty="0"/>
          </a:p>
          <a:p>
            <a:pPr indent="270510" algn="just">
              <a:lnSpc>
                <a:spcPct val="115000"/>
              </a:lnSpc>
              <a:spcAft>
                <a:spcPts val="0"/>
              </a:spcAft>
            </a:pPr>
            <a:r>
              <a:rPr lang="ru-RU" dirty="0" err="1">
                <a:latin typeface="Times New Roman"/>
                <a:ea typeface="Times New Roman"/>
                <a:cs typeface="Times New Roman"/>
              </a:rPr>
              <a:t>Здоровьесберегающие</a:t>
            </a:r>
            <a:r>
              <a:rPr lang="ru-RU" dirty="0">
                <a:latin typeface="Times New Roman"/>
                <a:ea typeface="Times New Roman"/>
                <a:cs typeface="Times New Roman"/>
              </a:rPr>
              <a:t> педагогические технологии применяются в различных видах деятельности и представлены как:</a:t>
            </a:r>
            <a:endParaRPr lang="ru-RU" sz="1800" dirty="0">
              <a:latin typeface="Calibri"/>
              <a:ea typeface="Calibri"/>
              <a:cs typeface="Times New Roman"/>
            </a:endParaRPr>
          </a:p>
          <a:p>
            <a:pPr indent="270510" algn="just">
              <a:lnSpc>
                <a:spcPct val="115000"/>
              </a:lnSpc>
              <a:spcAft>
                <a:spcPts val="0"/>
              </a:spcAft>
            </a:pPr>
            <a:r>
              <a:rPr lang="ru-RU" b="1" dirty="0">
                <a:solidFill>
                  <a:srgbClr val="FFFF00"/>
                </a:solidFill>
                <a:latin typeface="Times New Roman"/>
                <a:ea typeface="Times New Roman"/>
                <a:cs typeface="Times New Roman"/>
              </a:rPr>
              <a:t>Технологии сохранения и стимулирования здоровья</a:t>
            </a:r>
            <a:r>
              <a:rPr lang="ru-RU" i="1" u="sng" dirty="0">
                <a:latin typeface="Times New Roman"/>
                <a:ea typeface="Times New Roman"/>
                <a:cs typeface="Times New Roman"/>
              </a:rPr>
              <a:t>: </a:t>
            </a:r>
            <a:r>
              <a:rPr lang="ru-RU" dirty="0">
                <a:latin typeface="Times New Roman"/>
                <a:ea typeface="Times New Roman"/>
                <a:cs typeface="Times New Roman"/>
              </a:rPr>
              <a:t>динамические паузы, подвижные и спортивные игры, релаксация, гимнастика пальчиковая, гимнастика для глаз, гимнастика дыхательная, гимнастика бодрящая, гимнастика корригирующие</a:t>
            </a:r>
            <a:endParaRPr lang="ru-RU" sz="1800" dirty="0">
              <a:latin typeface="Calibri"/>
              <a:ea typeface="Calibri"/>
              <a:cs typeface="Times New Roman"/>
            </a:endParaRPr>
          </a:p>
          <a:p>
            <a:pPr indent="270510" algn="just">
              <a:lnSpc>
                <a:spcPct val="115000"/>
              </a:lnSpc>
              <a:spcAft>
                <a:spcPts val="0"/>
              </a:spcAft>
            </a:pPr>
            <a:r>
              <a:rPr lang="ru-RU" b="1" dirty="0">
                <a:solidFill>
                  <a:srgbClr val="00B0F0"/>
                </a:solidFill>
                <a:latin typeface="Times New Roman"/>
                <a:ea typeface="Times New Roman"/>
                <a:cs typeface="Times New Roman"/>
              </a:rPr>
              <a:t>Технологии обучения здоровому образу жизни</a:t>
            </a:r>
            <a:r>
              <a:rPr lang="ru-RU" dirty="0">
                <a:latin typeface="Times New Roman"/>
                <a:ea typeface="Times New Roman"/>
                <a:cs typeface="Times New Roman"/>
              </a:rPr>
              <a:t>: физкультурные занятия, ритмика, биологическая обратная связь (БОС) .проблемно-игровые, коммуникативные игры, беседы из серии «Здоровье», точечный самомассаж, </a:t>
            </a:r>
            <a:endParaRPr lang="ru-RU" sz="1800" dirty="0">
              <a:latin typeface="Calibri"/>
              <a:ea typeface="Calibri"/>
              <a:cs typeface="Times New Roman"/>
            </a:endParaRPr>
          </a:p>
          <a:p>
            <a:pPr indent="270510" algn="just">
              <a:lnSpc>
                <a:spcPct val="115000"/>
              </a:lnSpc>
              <a:spcAft>
                <a:spcPts val="0"/>
              </a:spcAft>
            </a:pPr>
            <a:r>
              <a:rPr lang="ru-RU" b="1" dirty="0">
                <a:solidFill>
                  <a:srgbClr val="FF0000"/>
                </a:solidFill>
                <a:latin typeface="Times New Roman"/>
                <a:ea typeface="Times New Roman"/>
                <a:cs typeface="Times New Roman"/>
              </a:rPr>
              <a:t>Коррекционные технологии</a:t>
            </a:r>
            <a:r>
              <a:rPr lang="ru-RU" i="1" u="sng" dirty="0">
                <a:latin typeface="Times New Roman"/>
                <a:ea typeface="Times New Roman"/>
                <a:cs typeface="Times New Roman"/>
              </a:rPr>
              <a:t>:</a:t>
            </a:r>
            <a:r>
              <a:rPr lang="ru-RU" dirty="0">
                <a:latin typeface="Times New Roman"/>
                <a:ea typeface="Times New Roman"/>
                <a:cs typeface="Times New Roman"/>
              </a:rPr>
              <a:t> технологии развития </a:t>
            </a:r>
            <a:r>
              <a:rPr lang="ru-RU" dirty="0" err="1">
                <a:latin typeface="Times New Roman"/>
                <a:ea typeface="Times New Roman"/>
                <a:cs typeface="Times New Roman"/>
              </a:rPr>
              <a:t>эмоцоинально</a:t>
            </a:r>
            <a:r>
              <a:rPr lang="ru-RU" dirty="0">
                <a:latin typeface="Times New Roman"/>
                <a:ea typeface="Times New Roman"/>
                <a:cs typeface="Times New Roman"/>
              </a:rPr>
              <a:t>-волевой сферы, коррекция поведения, </a:t>
            </a:r>
            <a:r>
              <a:rPr lang="ru-RU" dirty="0" err="1">
                <a:latin typeface="Times New Roman"/>
                <a:ea typeface="Times New Roman"/>
                <a:cs typeface="Times New Roman"/>
              </a:rPr>
              <a:t>психогимнастика</a:t>
            </a:r>
            <a:r>
              <a:rPr lang="ru-RU" dirty="0">
                <a:latin typeface="Times New Roman"/>
                <a:ea typeface="Times New Roman"/>
                <a:cs typeface="Times New Roman"/>
              </a:rPr>
              <a:t>, арт-терапия, артикуляционная гимнастика, технология музыкального воздействия, </a:t>
            </a:r>
            <a:r>
              <a:rPr lang="ru-RU" dirty="0" err="1">
                <a:latin typeface="Times New Roman"/>
                <a:ea typeface="Times New Roman"/>
                <a:cs typeface="Times New Roman"/>
              </a:rPr>
              <a:t>сказкотерапия</a:t>
            </a:r>
            <a:r>
              <a:rPr lang="ru-RU" dirty="0">
                <a:latin typeface="Times New Roman"/>
                <a:ea typeface="Times New Roman"/>
                <a:cs typeface="Times New Roman"/>
              </a:rPr>
              <a:t>).</a:t>
            </a:r>
            <a:endParaRPr lang="ru-RU" sz="1800" dirty="0">
              <a:latin typeface="Calibri"/>
              <a:ea typeface="Calibri"/>
              <a:cs typeface="Times New Roman"/>
            </a:endParaRPr>
          </a:p>
          <a:p>
            <a:endParaRPr lang="ru-RU" dirty="0"/>
          </a:p>
        </p:txBody>
      </p:sp>
      <p:pic>
        <p:nvPicPr>
          <p:cNvPr id="5" name="Рисунок 4" descr="https://proprikol.ru/wp-content/uploads/2019/08/kartinki-detskie-dlya-sadika-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869160"/>
            <a:ext cx="6048672" cy="1652399"/>
          </a:xfrm>
          <a:prstGeom prst="rect">
            <a:avLst/>
          </a:prstGeom>
          <a:noFill/>
          <a:ln>
            <a:noFill/>
          </a:ln>
        </p:spPr>
      </p:pic>
    </p:spTree>
    <p:extLst>
      <p:ext uri="{BB962C8B-B14F-4D97-AF65-F5344CB8AC3E}">
        <p14:creationId xmlns:p14="http://schemas.microsoft.com/office/powerpoint/2010/main" val="2309277032"/>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908720"/>
            <a:ext cx="8784976" cy="3024336"/>
          </a:xfrm>
        </p:spPr>
        <p:txBody>
          <a:bodyPr>
            <a:normAutofit lnSpcReduction="10000"/>
          </a:bodyPr>
          <a:lstStyle/>
          <a:p>
            <a:pPr indent="270510" algn="just">
              <a:lnSpc>
                <a:spcPct val="115000"/>
              </a:lnSpc>
              <a:spcAft>
                <a:spcPts val="1000"/>
              </a:spcAft>
            </a:pPr>
            <a:r>
              <a:rPr lang="ru-RU" sz="2800" dirty="0">
                <a:latin typeface="Times New Roman"/>
                <a:ea typeface="Times New Roman"/>
                <a:cs typeface="Times New Roman"/>
              </a:rPr>
              <a:t>Предлагаю встать в круг! Настроиться на работу! Потрите ладони, почувствуйте тепло! Представьте, что между ладонями маленький шарик, покатаем его! А теперь поделимся теплом друг с другом: протяните ладони соседям! У нас получилась «цепочка дружбы»! Улыбнемся, пожелаем друг другу удачи! </a:t>
            </a:r>
            <a:endParaRPr lang="ru-RU" sz="2000" dirty="0">
              <a:latin typeface="Calibri"/>
              <a:ea typeface="Calibri"/>
              <a:cs typeface="Times New Roman"/>
            </a:endParaRPr>
          </a:p>
          <a:p>
            <a:pPr marL="0" indent="0">
              <a:buNone/>
            </a:pPr>
            <a:endParaRPr lang="ru-RU" sz="2600" dirty="0"/>
          </a:p>
        </p:txBody>
      </p:sp>
      <p:pic>
        <p:nvPicPr>
          <p:cNvPr id="4" name="Рисунок 3" descr="https://catherineasquithgallery.com/uploads/posts/2021-03/1614582465_88-p-detskii-sad-na-belom-fone-1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1" y="4149080"/>
            <a:ext cx="6624736" cy="2261255"/>
          </a:xfrm>
          <a:prstGeom prst="rect">
            <a:avLst/>
          </a:prstGeom>
          <a:noFill/>
          <a:ln>
            <a:noFill/>
          </a:ln>
        </p:spPr>
      </p:pic>
    </p:spTree>
    <p:extLst>
      <p:ext uri="{BB962C8B-B14F-4D97-AF65-F5344CB8AC3E}">
        <p14:creationId xmlns:p14="http://schemas.microsoft.com/office/powerpoint/2010/main" val="969791827"/>
      </p:ext>
    </p:extLst>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640960" cy="6408712"/>
          </a:xfrm>
        </p:spPr>
        <p:txBody>
          <a:bodyPr>
            <a:normAutofit fontScale="70000" lnSpcReduction="20000"/>
          </a:bodyPr>
          <a:lstStyle/>
          <a:p>
            <a:pPr algn="just">
              <a:lnSpc>
                <a:spcPct val="115000"/>
              </a:lnSpc>
              <a:spcAft>
                <a:spcPts val="0"/>
              </a:spcAft>
            </a:pPr>
            <a:r>
              <a:rPr lang="ru-RU" b="1" dirty="0">
                <a:solidFill>
                  <a:srgbClr val="FFFF00"/>
                </a:solidFill>
                <a:latin typeface="Times New Roman"/>
                <a:ea typeface="Times New Roman"/>
                <a:cs typeface="Times New Roman"/>
              </a:rPr>
              <a:t>Самомассаж </a:t>
            </a:r>
            <a:endParaRPr lang="ru-RU" sz="1800" dirty="0">
              <a:solidFill>
                <a:srgbClr val="FFFF00"/>
              </a:solidFill>
              <a:latin typeface="Calibri"/>
              <a:ea typeface="Calibri"/>
              <a:cs typeface="Times New Roman"/>
            </a:endParaRPr>
          </a:p>
          <a:p>
            <a:pPr algn="just">
              <a:lnSpc>
                <a:spcPct val="115000"/>
              </a:lnSpc>
              <a:spcAft>
                <a:spcPts val="0"/>
              </a:spcAft>
            </a:pPr>
            <a:r>
              <a:rPr lang="ru-RU" b="1" dirty="0">
                <a:solidFill>
                  <a:srgbClr val="FFFF00"/>
                </a:solidFill>
                <a:latin typeface="Times New Roman"/>
                <a:ea typeface="Times New Roman"/>
                <a:cs typeface="Times New Roman"/>
              </a:rPr>
              <a:t>«Путешествие по телу» </a:t>
            </a:r>
            <a:endParaRPr lang="ru-RU" sz="1800" dirty="0">
              <a:solidFill>
                <a:srgbClr val="FFFF00"/>
              </a:solidFill>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-А теперь я вам буду рассказывать стихотворение, а вы на себе покажите всё, что названо. К чему можно прикоснуться - погладьте и помассируйте!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Есть на пальцах наших ногти,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на руках – запястья, локти,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Темя, шея, плечи, грудь</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И животик не забудь!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Бёдра, пятки, двое стоп,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Голень и голеностоп.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Есть колени и спина,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Но она всего одна!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Есть у нас на голове</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уха два и мочки две.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Брови, скулы и виски,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И глаза, что так близки.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Щёки, нос и две ноздри,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Губы, зубы – посмотри! </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Подбородок под губой</a:t>
            </a:r>
            <a:endParaRPr lang="ru-RU" sz="18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Вот что знаем мы с тобой! </a:t>
            </a:r>
            <a:endParaRPr lang="ru-RU" sz="1800" dirty="0">
              <a:effectLst/>
              <a:latin typeface="Calibri"/>
              <a:ea typeface="Calibri"/>
              <a:cs typeface="Times New Roman"/>
            </a:endParaRPr>
          </a:p>
        </p:txBody>
      </p:sp>
      <p:pic>
        <p:nvPicPr>
          <p:cNvPr id="4" name="Рисунок 3" descr="https://189131.selcdn.ru/leonardo/uploadsForSiteId/201044/content/43fd6fc7-365b-4bd4-a3ac-f3dc5bcafe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708920"/>
            <a:ext cx="4680520" cy="3528392"/>
          </a:xfrm>
          <a:prstGeom prst="rect">
            <a:avLst/>
          </a:prstGeom>
          <a:noFill/>
          <a:ln>
            <a:noFill/>
          </a:ln>
        </p:spPr>
      </p:pic>
    </p:spTree>
    <p:extLst>
      <p:ext uri="{BB962C8B-B14F-4D97-AF65-F5344CB8AC3E}">
        <p14:creationId xmlns:p14="http://schemas.microsoft.com/office/powerpoint/2010/main" val="2048046075"/>
      </p:ext>
    </p:extLst>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480720"/>
          </a:xfrm>
        </p:spPr>
        <p:txBody>
          <a:bodyPr>
            <a:normAutofit fontScale="85000" lnSpcReduction="20000"/>
          </a:bodyPr>
          <a:lstStyle/>
          <a:p>
            <a:pPr indent="270510">
              <a:lnSpc>
                <a:spcPct val="115000"/>
              </a:lnSpc>
              <a:spcAft>
                <a:spcPts val="0"/>
              </a:spcAft>
            </a:pPr>
            <a:r>
              <a:rPr lang="ru-RU" b="1" dirty="0" err="1">
                <a:solidFill>
                  <a:srgbClr val="9E326B"/>
                </a:solidFill>
                <a:latin typeface="Times New Roman"/>
                <a:ea typeface="Times New Roman"/>
                <a:cs typeface="Times New Roman"/>
              </a:rPr>
              <a:t>Цветотерапия</a:t>
            </a:r>
            <a:r>
              <a:rPr lang="ru-RU" dirty="0">
                <a:latin typeface="Times New Roman"/>
                <a:ea typeface="Times New Roman"/>
                <a:cs typeface="Times New Roman"/>
              </a:rPr>
              <a:t> — это одно из самых перспективных и надежных методов лечения и оздоровления. Цвет служит мощным стимулятором эмоционального и интеллектуального развития детей. </a:t>
            </a:r>
            <a:endParaRPr lang="ru-RU" sz="1800" dirty="0">
              <a:latin typeface="Calibri"/>
              <a:ea typeface="Calibri"/>
              <a:cs typeface="Times New Roman"/>
            </a:endParaRPr>
          </a:p>
          <a:p>
            <a:pPr indent="270510">
              <a:lnSpc>
                <a:spcPct val="115000"/>
              </a:lnSpc>
              <a:spcAft>
                <a:spcPts val="0"/>
              </a:spcAft>
            </a:pPr>
            <a:r>
              <a:rPr lang="ru-RU" u="sng" dirty="0">
                <a:solidFill>
                  <a:srgbClr val="FF0000"/>
                </a:solidFill>
                <a:latin typeface="Times New Roman"/>
                <a:ea typeface="Times New Roman"/>
                <a:cs typeface="Times New Roman"/>
              </a:rPr>
              <a:t>Красный</a:t>
            </a:r>
            <a:r>
              <a:rPr lang="ru-RU" u="sng" dirty="0">
                <a:latin typeface="Times New Roman"/>
                <a:ea typeface="Times New Roman"/>
                <a:cs typeface="Times New Roman"/>
              </a:rPr>
              <a:t> </a:t>
            </a:r>
            <a:r>
              <a:rPr lang="ru-RU" dirty="0">
                <a:latin typeface="Times New Roman"/>
                <a:ea typeface="Times New Roman"/>
                <a:cs typeface="Times New Roman"/>
              </a:rPr>
              <a:t>обеспечивает здоровье, физическую силу, выносливость, устойчивость, уверенность в себе повышает внутреннюю энергию, способствует активизации кроветворения, нормализации кровообращения и обмена веществ. </a:t>
            </a:r>
            <a:endParaRPr lang="ru-RU" sz="1800" dirty="0">
              <a:latin typeface="Calibri"/>
              <a:ea typeface="Calibri"/>
              <a:cs typeface="Times New Roman"/>
            </a:endParaRPr>
          </a:p>
          <a:p>
            <a:pPr indent="270510">
              <a:lnSpc>
                <a:spcPct val="115000"/>
              </a:lnSpc>
              <a:spcAft>
                <a:spcPts val="0"/>
              </a:spcAft>
            </a:pPr>
            <a:r>
              <a:rPr lang="ru-RU" u="sng" dirty="0">
                <a:solidFill>
                  <a:srgbClr val="FFC000"/>
                </a:solidFill>
                <a:latin typeface="Times New Roman"/>
                <a:ea typeface="Times New Roman"/>
                <a:cs typeface="Times New Roman"/>
              </a:rPr>
              <a:t>Оранжевый</a:t>
            </a:r>
            <a:r>
              <a:rPr lang="ru-RU" dirty="0">
                <a:latin typeface="Times New Roman"/>
                <a:ea typeface="Times New Roman"/>
                <a:cs typeface="Times New Roman"/>
              </a:rPr>
              <a:t> повышает уровень нейроэндокринной регуляции, помогает победить усталость, хандру, депрессию, неуверенность, тревогу и страх. </a:t>
            </a:r>
            <a:endParaRPr lang="ru-RU" sz="1800" dirty="0">
              <a:latin typeface="Calibri"/>
              <a:ea typeface="Calibri"/>
              <a:cs typeface="Times New Roman"/>
            </a:endParaRPr>
          </a:p>
          <a:p>
            <a:pPr indent="270510">
              <a:lnSpc>
                <a:spcPct val="115000"/>
              </a:lnSpc>
              <a:spcAft>
                <a:spcPts val="0"/>
              </a:spcAft>
            </a:pPr>
            <a:r>
              <a:rPr lang="ru-RU" u="sng" dirty="0">
                <a:solidFill>
                  <a:srgbClr val="FFFF00"/>
                </a:solidFill>
                <a:latin typeface="Times New Roman"/>
                <a:ea typeface="Times New Roman"/>
                <a:cs typeface="Times New Roman"/>
              </a:rPr>
              <a:t>Желтый</a:t>
            </a:r>
            <a:r>
              <a:rPr lang="ru-RU" dirty="0">
                <a:latin typeface="Times New Roman"/>
                <a:ea typeface="Times New Roman"/>
                <a:cs typeface="Times New Roman"/>
              </a:rPr>
              <a:t> как символ солнца, снимает напряжения и даёт надежду. </a:t>
            </a:r>
            <a:endParaRPr lang="ru-RU" sz="1800" dirty="0">
              <a:latin typeface="Calibri"/>
              <a:ea typeface="Calibri"/>
              <a:cs typeface="Times New Roman"/>
            </a:endParaRPr>
          </a:p>
          <a:p>
            <a:pPr indent="270510">
              <a:lnSpc>
                <a:spcPct val="115000"/>
              </a:lnSpc>
              <a:spcAft>
                <a:spcPts val="0"/>
              </a:spcAft>
            </a:pPr>
            <a:r>
              <a:rPr lang="ru-RU" u="sng" dirty="0">
                <a:solidFill>
                  <a:srgbClr val="00B050"/>
                </a:solidFill>
                <a:latin typeface="Times New Roman"/>
                <a:ea typeface="Times New Roman"/>
                <a:cs typeface="Times New Roman"/>
              </a:rPr>
              <a:t>Зеленый</a:t>
            </a:r>
            <a:r>
              <a:rPr lang="ru-RU" dirty="0">
                <a:latin typeface="Times New Roman"/>
                <a:ea typeface="Times New Roman"/>
                <a:cs typeface="Times New Roman"/>
              </a:rPr>
              <a:t> способствует ритмичной работе сердца, отдыху глаз, оказывает умеренное противовоспалительное и противоаллергическое действие. К тому же он помогает при кашле. Успокаивает, благоприятно влияет на работу щитовидной железы. </a:t>
            </a:r>
            <a:endParaRPr lang="ru-RU" sz="1800" dirty="0">
              <a:latin typeface="Calibri"/>
              <a:ea typeface="Calibri"/>
              <a:cs typeface="Times New Roman"/>
            </a:endParaRPr>
          </a:p>
          <a:p>
            <a:pPr indent="270510">
              <a:lnSpc>
                <a:spcPct val="115000"/>
              </a:lnSpc>
              <a:spcAft>
                <a:spcPts val="0"/>
              </a:spcAft>
            </a:pPr>
            <a:r>
              <a:rPr lang="ru-RU" u="sng" dirty="0">
                <a:solidFill>
                  <a:srgbClr val="0070C0"/>
                </a:solidFill>
                <a:latin typeface="Times New Roman"/>
                <a:ea typeface="Times New Roman"/>
                <a:cs typeface="Times New Roman"/>
              </a:rPr>
              <a:t>Синий</a:t>
            </a:r>
            <a:r>
              <a:rPr lang="ru-RU" dirty="0">
                <a:latin typeface="Times New Roman"/>
                <a:ea typeface="Times New Roman"/>
                <a:cs typeface="Times New Roman"/>
              </a:rPr>
              <a:t> помогает при бессоннице, снимает страхи, вызывает ощущение комфорта и покоя, снимает напряжение, снижает артериальное давление, успокаивает дыхание. </a:t>
            </a:r>
            <a:endParaRPr lang="ru-RU" sz="1800" dirty="0">
              <a:latin typeface="Calibri"/>
              <a:ea typeface="Calibri"/>
              <a:cs typeface="Times New Roman"/>
            </a:endParaRPr>
          </a:p>
          <a:p>
            <a:pPr indent="270510">
              <a:lnSpc>
                <a:spcPct val="115000"/>
              </a:lnSpc>
              <a:spcAft>
                <a:spcPts val="0"/>
              </a:spcAft>
            </a:pPr>
            <a:r>
              <a:rPr lang="ru-RU" u="sng" dirty="0">
                <a:solidFill>
                  <a:srgbClr val="7030A0"/>
                </a:solidFill>
                <a:latin typeface="Times New Roman"/>
                <a:ea typeface="Times New Roman"/>
                <a:cs typeface="Times New Roman"/>
              </a:rPr>
              <a:t>Фиолетовый</a:t>
            </a:r>
            <a:r>
              <a:rPr lang="ru-RU" dirty="0">
                <a:latin typeface="Times New Roman"/>
                <a:ea typeface="Times New Roman"/>
                <a:cs typeface="Times New Roman"/>
              </a:rPr>
              <a:t> действует мягко, </a:t>
            </a:r>
            <a:r>
              <a:rPr lang="ru-RU" dirty="0" err="1">
                <a:latin typeface="Times New Roman"/>
                <a:ea typeface="Times New Roman"/>
                <a:cs typeface="Times New Roman"/>
              </a:rPr>
              <a:t>стимулирующе</a:t>
            </a:r>
            <a:r>
              <a:rPr lang="ru-RU" dirty="0">
                <a:latin typeface="Times New Roman"/>
                <a:ea typeface="Times New Roman"/>
                <a:cs typeface="Times New Roman"/>
              </a:rPr>
              <a:t>. Дает силу при энергетическом истощении, не дает места депрессии, пессимизму и бессилию. </a:t>
            </a:r>
            <a:endParaRPr lang="ru-RU" sz="1800" dirty="0">
              <a:latin typeface="Calibri"/>
              <a:ea typeface="Calibri"/>
              <a:cs typeface="Times New Roman"/>
            </a:endParaRPr>
          </a:p>
          <a:p>
            <a:endParaRPr lang="ru-RU" dirty="0"/>
          </a:p>
        </p:txBody>
      </p:sp>
    </p:spTree>
    <p:extLst>
      <p:ext uri="{BB962C8B-B14F-4D97-AF65-F5344CB8AC3E}">
        <p14:creationId xmlns:p14="http://schemas.microsoft.com/office/powerpoint/2010/main" val="3524974889"/>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285031"/>
            <a:ext cx="7560840" cy="3190923"/>
          </a:xfrm>
          <a:prstGeom prst="rect">
            <a:avLst/>
          </a:prstGeom>
          <a:ln>
            <a:noFill/>
          </a:ln>
          <a:effectLst>
            <a:softEdge rad="112500"/>
          </a:effectLst>
        </p:spPr>
      </p:pic>
      <p:sp>
        <p:nvSpPr>
          <p:cNvPr id="4" name="Объект 3"/>
          <p:cNvSpPr>
            <a:spLocks noGrp="1"/>
          </p:cNvSpPr>
          <p:nvPr>
            <p:ph idx="1"/>
          </p:nvPr>
        </p:nvSpPr>
        <p:spPr>
          <a:xfrm>
            <a:off x="251520" y="836712"/>
            <a:ext cx="8640959" cy="5289451"/>
          </a:xfrm>
        </p:spPr>
        <p:txBody>
          <a:bodyPr/>
          <a:lstStyle/>
          <a:p>
            <a:pPr indent="270510" algn="just">
              <a:lnSpc>
                <a:spcPct val="115000"/>
              </a:lnSpc>
              <a:spcAft>
                <a:spcPts val="0"/>
              </a:spcAft>
            </a:pPr>
            <a:r>
              <a:rPr lang="ru-RU" b="1" dirty="0">
                <a:solidFill>
                  <a:srgbClr val="660033"/>
                </a:solidFill>
                <a:latin typeface="Times New Roman"/>
                <a:ea typeface="Times New Roman"/>
                <a:cs typeface="Times New Roman"/>
              </a:rPr>
              <a:t>Гимнастика для глаз</a:t>
            </a:r>
            <a:r>
              <a:rPr lang="ru-RU" dirty="0">
                <a:latin typeface="Times New Roman"/>
                <a:ea typeface="Times New Roman"/>
                <a:cs typeface="Times New Roman"/>
              </a:rPr>
              <a:t> проводится  в любое свободное время в зависимости от интенсивности зрительной нагрузки, способствует снятию статического напряжения мышц глаз, кровообращения. Во время её проведения используется наглядный материал, показ педагога.</a:t>
            </a:r>
            <a:endParaRPr lang="ru-RU" sz="1800" dirty="0">
              <a:latin typeface="Calibri"/>
              <a:ea typeface="Calibri"/>
              <a:cs typeface="Times New Roman"/>
            </a:endParaRPr>
          </a:p>
          <a:p>
            <a:endParaRPr lang="ru-RU" dirty="0"/>
          </a:p>
        </p:txBody>
      </p:sp>
    </p:spTree>
    <p:extLst>
      <p:ext uri="{BB962C8B-B14F-4D97-AF65-F5344CB8AC3E}">
        <p14:creationId xmlns:p14="http://schemas.microsoft.com/office/powerpoint/2010/main" val="2830485152"/>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582</TotalTime>
  <Words>1654</Words>
  <Application>Microsoft Office PowerPoint</Application>
  <PresentationFormat>Экран (4:3)</PresentationFormat>
  <Paragraphs>156</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Calibri</vt:lpstr>
      <vt:lpstr>Candara</vt:lpstr>
      <vt:lpstr>Symbol</vt:lpstr>
      <vt:lpstr>Times New Roman</vt:lpstr>
      <vt:lpstr>Волна</vt:lpstr>
      <vt:lpstr>Мастер-класс для педагогов «Здоровьесберегающие технологии в ДОУ»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ЗубарЁва</dc:creator>
  <cp:lastModifiedBy>Admin</cp:lastModifiedBy>
  <cp:revision>66</cp:revision>
  <dcterms:created xsi:type="dcterms:W3CDTF">2020-10-05T03:06:49Z</dcterms:created>
  <dcterms:modified xsi:type="dcterms:W3CDTF">2024-02-27T08:43:12Z</dcterms:modified>
</cp:coreProperties>
</file>